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3"/>
  </p:notesMasterIdLst>
  <p:handoutMasterIdLst>
    <p:handoutMasterId r:id="rId54"/>
  </p:handoutMasterIdLst>
  <p:sldIdLst>
    <p:sldId id="559" r:id="rId5"/>
    <p:sldId id="2147483600" r:id="rId6"/>
    <p:sldId id="2147483545" r:id="rId7"/>
    <p:sldId id="2147483269" r:id="rId8"/>
    <p:sldId id="2147483270" r:id="rId9"/>
    <p:sldId id="2147483272" r:id="rId10"/>
    <p:sldId id="2147483271" r:id="rId11"/>
    <p:sldId id="2147483577" r:id="rId12"/>
    <p:sldId id="2147483585" r:id="rId13"/>
    <p:sldId id="2147483578" r:id="rId14"/>
    <p:sldId id="2147483569" r:id="rId15"/>
    <p:sldId id="2147483579" r:id="rId16"/>
    <p:sldId id="2147483573" r:id="rId17"/>
    <p:sldId id="2147483580" r:id="rId18"/>
    <p:sldId id="2147483601" r:id="rId19"/>
    <p:sldId id="2147483581" r:id="rId20"/>
    <p:sldId id="2147483582" r:id="rId21"/>
    <p:sldId id="2147483546" r:id="rId22"/>
    <p:sldId id="2147483599" r:id="rId23"/>
    <p:sldId id="2147483597" r:id="rId24"/>
    <p:sldId id="2147483598" r:id="rId25"/>
    <p:sldId id="2147483570" r:id="rId26"/>
    <p:sldId id="2147483571" r:id="rId27"/>
    <p:sldId id="2147483547" r:id="rId28"/>
    <p:sldId id="2147483549" r:id="rId29"/>
    <p:sldId id="2147483550" r:id="rId30"/>
    <p:sldId id="2147483551" r:id="rId31"/>
    <p:sldId id="2147483552" r:id="rId32"/>
    <p:sldId id="2147483553" r:id="rId33"/>
    <p:sldId id="2147483555" r:id="rId34"/>
    <p:sldId id="2147483558" r:id="rId35"/>
    <p:sldId id="2147483559" r:id="rId36"/>
    <p:sldId id="2147483572" r:id="rId37"/>
    <p:sldId id="2147483562" r:id="rId38"/>
    <p:sldId id="2147483596" r:id="rId39"/>
    <p:sldId id="2147483586" r:id="rId40"/>
    <p:sldId id="2147483588" r:id="rId41"/>
    <p:sldId id="2147483589" r:id="rId42"/>
    <p:sldId id="2147483590" r:id="rId43"/>
    <p:sldId id="2147483591" r:id="rId44"/>
    <p:sldId id="2147483592" r:id="rId45"/>
    <p:sldId id="2147483593" r:id="rId46"/>
    <p:sldId id="2147483594" r:id="rId47"/>
    <p:sldId id="2147483595" r:id="rId48"/>
    <p:sldId id="2147483557" r:id="rId49"/>
    <p:sldId id="2147483583" r:id="rId50"/>
    <p:sldId id="590" r:id="rId51"/>
    <p:sldId id="214748360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C5D"/>
    <a:srgbClr val="080F3E"/>
    <a:srgbClr val="040625"/>
    <a:srgbClr val="252F3E"/>
    <a:srgbClr val="111724"/>
    <a:srgbClr val="FFBB45"/>
    <a:srgbClr val="EEE8EB"/>
    <a:srgbClr val="C20000"/>
    <a:srgbClr val="42B4FF"/>
    <a:srgbClr val="0F15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5"/>
    <p:restoredTop sz="94694"/>
  </p:normalViewPr>
  <p:slideViewPr>
    <p:cSldViewPr snapToGrid="0" showGuides="1">
      <p:cViewPr varScale="1">
        <p:scale>
          <a:sx n="121" d="100"/>
          <a:sy n="121" d="100"/>
        </p:scale>
        <p:origin x="928" y="616"/>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5/13/24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4246327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don’t label your data, you just provide the model with that dog picture and let the machine work out by itself. How does it do that? By deriving patterns from analyzing lots of data that you give to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techniques, however, have always been around. So what was the actual catalyst that made us leap forward into this new generative AI era? What happened? Well, Foundation Models happened.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10</a:t>
            </a:fld>
            <a:endParaRPr lang="en-US"/>
          </a:p>
        </p:txBody>
      </p:sp>
    </p:spTree>
    <p:extLst>
      <p:ext uri="{BB962C8B-B14F-4D97-AF65-F5344CB8AC3E}">
        <p14:creationId xmlns:p14="http://schemas.microsoft.com/office/powerpoint/2010/main" val="1716243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Foundation Models are machine learning models that are trained on vast amounts of data so they contain a vast amount of general knowledge and can effectively be used for all kinds of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simplifies everything. With traditional ML, you need to dedicate a lot of time on data science workstreams to make the most of AI which is still suitable for AI companies, but Foundation Models provide a layer of abstraction over all that while making themselves available as single know-it-all brain, making AI accessible for everyone.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but why wasn’t that possible before? Well, that is because of advancements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280F93D5-4B6F-B147-8F24-93CE4CE853CB}" type="slidenum">
              <a:rPr lang="en-US" smtClean="0"/>
              <a:t>11</a:t>
            </a:fld>
            <a:endParaRPr lang="en-US"/>
          </a:p>
        </p:txBody>
      </p:sp>
    </p:spTree>
    <p:extLst>
      <p:ext uri="{BB962C8B-B14F-4D97-AF65-F5344CB8AC3E}">
        <p14:creationId xmlns:p14="http://schemas.microsoft.com/office/powerpoint/2010/main" val="1340174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…deep learning architecture.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called deep learning because the model has many layers that it goes through until it can work out the meaning from the input. Think about it like this, this is very similar to what happens when you come across a familiar smell, for example, and you dig through your brain until you pinpoint that memory of what it reminds you of , that’s how deep learning architecture works. And much like any architecture it kept evolving over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2017, a major breakthrough happened. And that was the publication of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12</a:t>
            </a:fld>
            <a:endParaRPr lang="en-US"/>
          </a:p>
        </p:txBody>
      </p:sp>
    </p:spTree>
    <p:extLst>
      <p:ext uri="{BB962C8B-B14F-4D97-AF65-F5344CB8AC3E}">
        <p14:creationId xmlns:p14="http://schemas.microsoft.com/office/powerpoint/2010/main" val="103301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“Attention Is All You Need”. And it was based on this paper that some incredibly smart people developed the revolutionary Transformer architecture.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13</a:t>
            </a:fld>
            <a:endParaRPr lang="en-US"/>
          </a:p>
        </p:txBody>
      </p:sp>
    </p:spTree>
    <p:extLst>
      <p:ext uri="{BB962C8B-B14F-4D97-AF65-F5344CB8AC3E}">
        <p14:creationId xmlns:p14="http://schemas.microsoft.com/office/powerpoint/2010/main" val="2433774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…self-attention. </a:t>
            </a:r>
          </a:p>
          <a:p>
            <a:endParaRPr lang="en-US" dirty="0"/>
          </a:p>
          <a:p>
            <a:r>
              <a:rPr lang="en-US" dirty="0"/>
              <a:t>Attention is a mechanism which attempts to emulate human’s cognitive attention. Effectively it’s an algorithm that tries to figure out which parts of a sentence are more important and which words or bits of words it should focus on to understand the meaning with accuracy. Exactly the same process that your brain is going through right now as you hear me speak and you are discarding certain things while hanging on to others so you can keep up. </a:t>
            </a:r>
          </a:p>
          <a:p>
            <a:endParaRPr lang="en-US" dirty="0"/>
          </a:p>
          <a:p>
            <a:r>
              <a:rPr lang="en-US" dirty="0"/>
              <a:t>Transformer architecture proposed a new way of calculating attention called self-attention which basically means that each element of a sequence can pay attention to itself in relation to other things in that the sequence alone whereas the traditional attention mechanism created dependencies with things outside of the sequence which meant that there were bottlenecks and the whole thing was very sequential and not every efficient.</a:t>
            </a:r>
          </a:p>
          <a:p>
            <a:endParaRPr lang="en-US" dirty="0"/>
          </a:p>
          <a:p>
            <a:r>
              <a:rPr lang="en-US" dirty="0"/>
              <a:t>And that bring us to the second revolutionary aspect…</a:t>
            </a:r>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14</a:t>
            </a:fld>
            <a:endParaRPr lang="en-US"/>
          </a:p>
        </p:txBody>
      </p:sp>
    </p:spTree>
    <p:extLst>
      <p:ext uri="{BB962C8B-B14F-4D97-AF65-F5344CB8AC3E}">
        <p14:creationId xmlns:p14="http://schemas.microsoft.com/office/powerpoint/2010/main" val="2956162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…self-attention. </a:t>
            </a:r>
          </a:p>
          <a:p>
            <a:endParaRPr lang="en-US" dirty="0"/>
          </a:p>
          <a:p>
            <a:r>
              <a:rPr lang="en-US" dirty="0"/>
              <a:t>Attention is a mechanism which attempts to emulate human’s cognitive attention. Effectively it’s an algorithm that tries to figure out which parts of a sentence are more important and which words or bits of words it should focus on to understand the meaning with accuracy. Exactly the same process that your brain is going through right now as you hear me speak and you are discarding certain things while hanging on to others so you can keep up. </a:t>
            </a:r>
          </a:p>
          <a:p>
            <a:endParaRPr lang="en-US" dirty="0"/>
          </a:p>
          <a:p>
            <a:r>
              <a:rPr lang="en-US" dirty="0"/>
              <a:t>Transformer architecture proposed a new way of calculating attention called self-attention which basically means that each element of a sequence can pay attention to itself in relation to other things in that the sequence alone whereas the traditional attention mechanism created dependencies with things outside of the sequence which meant that there were bottlenecks and the whole thing was very sequential and not every efficient.</a:t>
            </a:r>
          </a:p>
          <a:p>
            <a:endParaRPr lang="en-US" dirty="0"/>
          </a:p>
          <a:p>
            <a:r>
              <a:rPr lang="en-US" dirty="0"/>
              <a:t>And that bring us to the second revolutionary aspect…</a:t>
            </a:r>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15</a:t>
            </a:fld>
            <a:endParaRPr lang="en-US"/>
          </a:p>
        </p:txBody>
      </p:sp>
    </p:spTree>
    <p:extLst>
      <p:ext uri="{BB962C8B-B14F-4D97-AF65-F5344CB8AC3E}">
        <p14:creationId xmlns:p14="http://schemas.microsoft.com/office/powerpoint/2010/main" val="295601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…Multi-Head Attention. </a:t>
            </a:r>
          </a:p>
          <a:p>
            <a:endParaRPr lang="en-US" dirty="0"/>
          </a:p>
          <a:p>
            <a:r>
              <a:rPr lang="en-US" dirty="0"/>
              <a:t>This is a module that happens a few times in the architecture pipeline as you can see and it’s responsible for calculating the attention scores for each of the elements in the sequence. However, because we’re now using self-attention it can make use of parallel processing to calculate each element independently at the same time. </a:t>
            </a:r>
          </a:p>
          <a:p>
            <a:endParaRPr lang="en-US" dirty="0"/>
          </a:p>
          <a:p>
            <a:r>
              <a:rPr lang="en-US" dirty="0"/>
              <a:t>This new ability to process attention scores in parallel gave us a huge leap in efficiency and is largely responsible for this new age of Foundation Models.</a:t>
            </a:r>
          </a:p>
          <a:p>
            <a:endParaRPr lang="en-US" dirty="0"/>
          </a:p>
          <a:p>
            <a:r>
              <a:rPr lang="en-US" dirty="0"/>
              <a:t>Lastly, something that is a bit easier to grasp but super clever when you dig deeper into it…</a:t>
            </a:r>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16</a:t>
            </a:fld>
            <a:endParaRPr lang="en-US"/>
          </a:p>
        </p:txBody>
      </p:sp>
    </p:spTree>
    <p:extLst>
      <p:ext uri="{BB962C8B-B14F-4D97-AF65-F5344CB8AC3E}">
        <p14:creationId xmlns:p14="http://schemas.microsoft.com/office/powerpoint/2010/main" val="1616006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…Positional Encoding which means that each element of a sequence have information about their place in the sequence embedded with them so they can carry it around and any of the modules that they go through can retrieve that information easily.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I said, super geeky, super cool. However, you don’t need to learn any of this to start using AI today because what Transformer Architecture allows us to do is train Foundation Models very efficiently. </a:t>
            </a:r>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17</a:t>
            </a:fld>
            <a:endParaRPr lang="en-US"/>
          </a:p>
        </p:txBody>
      </p:sp>
    </p:spTree>
    <p:extLst>
      <p:ext uri="{BB962C8B-B14F-4D97-AF65-F5344CB8AC3E}">
        <p14:creationId xmlns:p14="http://schemas.microsoft.com/office/powerpoint/2010/main" val="122394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that is why we are seeing more foundation models coming out recently than </a:t>
            </a:r>
            <a:r>
              <a:rPr lang="en-US" dirty="0" err="1"/>
              <a:t>javascript</a:t>
            </a:r>
            <a:r>
              <a:rPr lang="en-US" dirty="0"/>
              <a:t> frameworks back in the the day and we never thought we’d break that record!</a:t>
            </a:r>
          </a:p>
          <a:p>
            <a:endParaRPr lang="en-US" dirty="0"/>
          </a:p>
          <a:p>
            <a:r>
              <a:rPr lang="en-US" dirty="0"/>
              <a:t>The ones listed here really are just a few of them. Some highlights are…</a:t>
            </a:r>
          </a:p>
        </p:txBody>
      </p:sp>
      <p:sp>
        <p:nvSpPr>
          <p:cNvPr id="4" name="Slide Number Placeholder 3"/>
          <p:cNvSpPr>
            <a:spLocks noGrp="1"/>
          </p:cNvSpPr>
          <p:nvPr>
            <p:ph type="sldNum" sz="quarter" idx="5"/>
          </p:nvPr>
        </p:nvSpPr>
        <p:spPr/>
        <p:txBody>
          <a:bodyPr/>
          <a:lstStyle/>
          <a:p>
            <a:fld id="{280F93D5-4B6F-B147-8F24-93CE4CE853CB}" type="slidenum">
              <a:rPr lang="en-US" smtClean="0"/>
              <a:t>18</a:t>
            </a:fld>
            <a:endParaRPr lang="en-US"/>
          </a:p>
        </p:txBody>
      </p:sp>
    </p:spTree>
    <p:extLst>
      <p:ext uri="{BB962C8B-B14F-4D97-AF65-F5344CB8AC3E}">
        <p14:creationId xmlns:p14="http://schemas.microsoft.com/office/powerpoint/2010/main" val="172337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Claude 3 which has 3 models available: Haiku, Sonnet and Opus. All of them are multimodal by the way, which means that you can give them text or image as input. </a:t>
            </a:r>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19</a:t>
            </a:fld>
            <a:endParaRPr lang="en-US"/>
          </a:p>
        </p:txBody>
      </p:sp>
    </p:spTree>
    <p:extLst>
      <p:ext uri="{BB962C8B-B14F-4D97-AF65-F5344CB8AC3E}">
        <p14:creationId xmlns:p14="http://schemas.microsoft.com/office/powerpoint/2010/main" val="19787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2</a:t>
            </a:fld>
            <a:endParaRPr lang="en-US"/>
          </a:p>
        </p:txBody>
      </p:sp>
    </p:spTree>
    <p:extLst>
      <p:ext uri="{BB962C8B-B14F-4D97-AF65-F5344CB8AC3E}">
        <p14:creationId xmlns:p14="http://schemas.microsoft.com/office/powerpoint/2010/main" val="44829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Mistral has quite a few open-source models of various kinds including </a:t>
            </a:r>
            <a:r>
              <a:rPr lang="en-US" dirty="0" err="1"/>
              <a:t>Mixtral</a:t>
            </a:r>
            <a:r>
              <a:rPr lang="en-US" dirty="0"/>
              <a:t> 8x7B which is a sparse mixture of experts model and a few other ones which are very popular.</a:t>
            </a:r>
          </a:p>
        </p:txBody>
      </p:sp>
      <p:sp>
        <p:nvSpPr>
          <p:cNvPr id="4" name="Slide Number Placeholder 3"/>
          <p:cNvSpPr>
            <a:spLocks noGrp="1"/>
          </p:cNvSpPr>
          <p:nvPr>
            <p:ph type="sldNum" sz="quarter" idx="5"/>
          </p:nvPr>
        </p:nvSpPr>
        <p:spPr/>
        <p:txBody>
          <a:bodyPr/>
          <a:lstStyle/>
          <a:p>
            <a:fld id="{280F93D5-4B6F-B147-8F24-93CE4CE853CB}" type="slidenum">
              <a:rPr lang="en-US" smtClean="0"/>
              <a:t>20</a:t>
            </a:fld>
            <a:endParaRPr lang="en-US"/>
          </a:p>
        </p:txBody>
      </p:sp>
    </p:spTree>
    <p:extLst>
      <p:ext uri="{BB962C8B-B14F-4D97-AF65-F5344CB8AC3E}">
        <p14:creationId xmlns:p14="http://schemas.microsoft.com/office/powerpoint/2010/main" val="3067829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of course, AWS also has their own family of models called Amazon Titan which includes two LLMs for text generation, Text Lite and Text Express, also Image Generator, as well as a few others.</a:t>
            </a:r>
          </a:p>
          <a:p>
            <a:endParaRPr lang="en-US" dirty="0"/>
          </a:p>
          <a:p>
            <a:pPr marL="0" marR="0" lvl="0" indent="0" algn="l" defTabSz="904876" rtl="0" eaLnBrk="1" fontAlgn="auto" latinLnBrk="0" hangingPunct="1">
              <a:lnSpc>
                <a:spcPct val="100000"/>
              </a:lnSpc>
              <a:spcBef>
                <a:spcPts val="0"/>
              </a:spcBef>
              <a:spcAft>
                <a:spcPts val="0"/>
              </a:spcAft>
              <a:buClrTx/>
              <a:buSzTx/>
              <a:buFontTx/>
              <a:buNone/>
              <a:tabLst/>
              <a:defRPr/>
            </a:pPr>
            <a:r>
              <a:rPr lang="en-US" dirty="0"/>
              <a:t>While AWS certainly encourages you to try the Amazon Titan models, they believe that “no one model will rule them all”, as they say, not even theirs. </a:t>
            </a:r>
          </a:p>
          <a:p>
            <a:pPr marL="0" marR="0" lvl="0" indent="0" algn="l" defTabSz="904876" rtl="0" eaLnBrk="1" fontAlgn="auto" latinLnBrk="0" hangingPunct="1">
              <a:lnSpc>
                <a:spcPct val="100000"/>
              </a:lnSpc>
              <a:spcBef>
                <a:spcPts val="0"/>
              </a:spcBef>
              <a:spcAft>
                <a:spcPts val="0"/>
              </a:spcAft>
              <a:buClrTx/>
              <a:buSzTx/>
              <a:buFontTx/>
              <a:buNone/>
              <a:tabLst/>
              <a:defRPr/>
            </a:pPr>
            <a:endParaRPr lang="en-US" dirty="0"/>
          </a:p>
          <a:p>
            <a:pPr marL="0" marR="0" lvl="0" indent="0" algn="l" defTabSz="904876" rtl="0" eaLnBrk="1" fontAlgn="auto" latinLnBrk="0" hangingPunct="1">
              <a:lnSpc>
                <a:spcPct val="100000"/>
              </a:lnSpc>
              <a:spcBef>
                <a:spcPts val="0"/>
              </a:spcBef>
              <a:spcAft>
                <a:spcPts val="0"/>
              </a:spcAft>
              <a:buClrTx/>
              <a:buSzTx/>
              <a:buFontTx/>
              <a:buNone/>
              <a:tabLst/>
              <a:defRPr/>
            </a:pPr>
            <a:r>
              <a:rPr lang="en-US" dirty="0"/>
              <a:t>What they mean is that there is not one catch-all solution and you should try different ones to solve different problems since every one of these models have different strengths and are better at different things. </a:t>
            </a:r>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21</a:t>
            </a:fld>
            <a:endParaRPr lang="en-US"/>
          </a:p>
        </p:txBody>
      </p:sp>
    </p:spTree>
    <p:extLst>
      <p:ext uri="{BB962C8B-B14F-4D97-AF65-F5344CB8AC3E}">
        <p14:creationId xmlns:p14="http://schemas.microsoft.com/office/powerpoint/2010/main" val="2125074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the philosophy behind Amazon Bedrock which is a serverless portal to multiple Foundation Models that you can use in AWS which includes the Amazon Titan models as well as many more from various partners such as Anthropic, Meta, Cohere and others. You can use it to pick and mix whichever Foundation Model you need at any given time to solve your problems.</a:t>
            </a:r>
          </a:p>
          <a:p>
            <a:endParaRPr lang="en-US" dirty="0"/>
          </a:p>
          <a:p>
            <a:r>
              <a:rPr lang="en-US" dirty="0"/>
              <a:t>That in itself is pretty awesome, however, remember that these models hold general knowledge. Granted it’s a vast amount of general knowledge but, much like humans, while this allows them to understand even things they haven’t encountered yet, you probably don’t want to give them a scalpel to perform surgery until you put it through medical school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is a very important to consider because when you develop with gen ai to need to deal with…</a:t>
            </a:r>
          </a:p>
        </p:txBody>
      </p:sp>
      <p:sp>
        <p:nvSpPr>
          <p:cNvPr id="4" name="Slide Number Placeholder 3"/>
          <p:cNvSpPr>
            <a:spLocks noGrp="1"/>
          </p:cNvSpPr>
          <p:nvPr>
            <p:ph type="sldNum" sz="quarter" idx="5"/>
          </p:nvPr>
        </p:nvSpPr>
        <p:spPr/>
        <p:txBody>
          <a:bodyPr/>
          <a:lstStyle/>
          <a:p>
            <a:fld id="{280F93D5-4B6F-B147-8F24-93CE4CE853CB}" type="slidenum">
              <a:rPr lang="en-US" smtClean="0"/>
              <a:t>22</a:t>
            </a:fld>
            <a:endParaRPr lang="en-US"/>
          </a:p>
        </p:txBody>
      </p:sp>
    </p:spTree>
    <p:extLst>
      <p:ext uri="{BB962C8B-B14F-4D97-AF65-F5344CB8AC3E}">
        <p14:creationId xmlns:p14="http://schemas.microsoft.com/office/powerpoint/2010/main" val="2020735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…hallucinations.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Kind of like humans too, machines can get too eager to please and a model may decide to give you an impulsive answer even if it doesn’t know for sure that what it’s saying is entirely correct.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Whenever that happens we say that the model is hallucinating. Effectively, hallucinations are errors, if you will. It’s when machines make up facts. (mmm once again, not so different from humans coming to think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you mitigate hallucinations? Through customization.</a:t>
            </a:r>
          </a:p>
        </p:txBody>
      </p:sp>
      <p:sp>
        <p:nvSpPr>
          <p:cNvPr id="4" name="Slide Number Placeholder 3"/>
          <p:cNvSpPr>
            <a:spLocks noGrp="1"/>
          </p:cNvSpPr>
          <p:nvPr>
            <p:ph type="sldNum" sz="quarter" idx="5"/>
          </p:nvPr>
        </p:nvSpPr>
        <p:spPr/>
        <p:txBody>
          <a:bodyPr/>
          <a:lstStyle/>
          <a:p>
            <a:fld id="{280F93D5-4B6F-B147-8F24-93CE4CE853CB}" type="slidenum">
              <a:rPr lang="en-US" smtClean="0"/>
              <a:t>23</a:t>
            </a:fld>
            <a:endParaRPr lang="en-US"/>
          </a:p>
        </p:txBody>
      </p:sp>
    </p:spTree>
    <p:extLst>
      <p:ext uri="{BB962C8B-B14F-4D97-AF65-F5344CB8AC3E}">
        <p14:creationId xmlns:p14="http://schemas.microsoft.com/office/powerpoint/2010/main" val="1944604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taking from the previous example, say you’re developing a chatbot that can guide surgeons during surgery then you would train it on a large amount of specialized medical data to make sure that it doesn’t make up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if you want to develop a chatbot that helps your customers to make purchases on your web site, you want to make sure that the foundation model powering that chatbot knows about your products, your prices, your stock, and perhaps promotions and offers you may be having at the time.</a:t>
            </a:r>
          </a:p>
          <a:p>
            <a:pPr marL="0" marR="0" lvl="0" indent="0" algn="l" defTabSz="904876" rtl="0" eaLnBrk="1" fontAlgn="auto" latinLnBrk="0" hangingPunct="1">
              <a:lnSpc>
                <a:spcPct val="100000"/>
              </a:lnSpc>
              <a:spcBef>
                <a:spcPts val="0"/>
              </a:spcBef>
              <a:spcAft>
                <a:spcPts val="0"/>
              </a:spcAft>
              <a:buClrTx/>
              <a:buSzTx/>
              <a:buFontTx/>
              <a:buNone/>
              <a:tabLst/>
              <a:defRPr/>
            </a:pPr>
            <a:endParaRPr lang="en-US" dirty="0"/>
          </a:p>
          <a:p>
            <a:pPr marL="0" marR="0" lvl="0" indent="0" algn="l" defTabSz="904876" rtl="0" eaLnBrk="1" fontAlgn="auto" latinLnBrk="0" hangingPunct="1">
              <a:lnSpc>
                <a:spcPct val="100000"/>
              </a:lnSpc>
              <a:spcBef>
                <a:spcPts val="0"/>
              </a:spcBef>
              <a:spcAft>
                <a:spcPts val="0"/>
              </a:spcAft>
              <a:buClrTx/>
              <a:buSzTx/>
              <a:buFontTx/>
              <a:buNone/>
              <a:tabLst/>
              <a:defRPr/>
            </a:pPr>
            <a:r>
              <a:rPr lang="en-US" dirty="0"/>
              <a:t>There are currently three main customization techniques: fine tuning, continued pre-training and RAG.</a:t>
            </a:r>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24</a:t>
            </a:fld>
            <a:endParaRPr lang="en-US"/>
          </a:p>
        </p:txBody>
      </p:sp>
    </p:spTree>
    <p:extLst>
      <p:ext uri="{BB962C8B-B14F-4D97-AF65-F5344CB8AC3E}">
        <p14:creationId xmlns:p14="http://schemas.microsoft.com/office/powerpoint/2010/main" val="2229131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chemeClr val="bg1"/>
                </a:solidFill>
                <a:effectLst/>
                <a:latin typeface="Amazon Ember" panose="020B0603020204020204" pitchFamily="34" charset="0"/>
              </a:rPr>
              <a:t>Fine tuning is fairly simple. It’s a form of supervised learning, so if you remember from earlier, this means we are going to label our data and give it to the model so it can learn from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ja-JP" sz="1200" b="0" i="0" dirty="0">
              <a:solidFill>
                <a:schemeClr val="bg1"/>
              </a:solidFill>
              <a:effectLst/>
              <a:latin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ja-JP" sz="1200" b="0" i="0" dirty="0">
                <a:solidFill>
                  <a:schemeClr val="bg1"/>
                </a:solidFill>
                <a:effectLst/>
                <a:latin typeface="Amazon Ember" panose="020B0603020204020204" pitchFamily="34" charset="0"/>
              </a:rPr>
              <a:t>The way you do this is with fine tuning is by providing datasets containing examples of prompts and what you expect the correct answer to be if someone asked you that question. Here we are providing it with a set of geography questions and answers so maybe this could be used to create an app that helps students or maybe just to generate quiz trivia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ja-JP" sz="1200" b="0" i="0" dirty="0">
              <a:solidFill>
                <a:schemeClr val="bg1"/>
              </a:solidFill>
              <a:effectLst/>
              <a:latin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ja-JP" sz="1200" b="0" i="0" dirty="0">
                <a:solidFill>
                  <a:schemeClr val="bg1"/>
                </a:solidFill>
                <a:effectLst/>
                <a:latin typeface="Amazon Ember" panose="020B0603020204020204" pitchFamily="34" charset="0"/>
              </a:rPr>
              <a:t>You give that to the model and then you end up with a customized version of the foundation model which becomes the one you actually use in your applications. </a:t>
            </a:r>
            <a:endParaRPr lang="ja-JP" altLang="en-US" sz="1200">
              <a:solidFill>
                <a:schemeClr val="bg1"/>
              </a:solidFill>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25</a:t>
            </a:fld>
            <a:endParaRPr lang="en-US"/>
          </a:p>
        </p:txBody>
      </p:sp>
    </p:spTree>
    <p:extLst>
      <p:ext uri="{BB962C8B-B14F-4D97-AF65-F5344CB8AC3E}">
        <p14:creationId xmlns:p14="http://schemas.microsoft.com/office/powerpoint/2010/main" val="1775523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the code you need to create a fine tuning job. Even if you don’t know Python I hope that you can appreciate the simplicity and how far we’ve already come with generative AI. </a:t>
            </a:r>
          </a:p>
          <a:p>
            <a:endParaRPr lang="en-US" dirty="0"/>
          </a:p>
          <a:p>
            <a:r>
              <a:rPr lang="en-US" dirty="0"/>
              <a:t>In this specific demo I’m using Amazon Bedrock and the AWS SDK for Python which is called Boto3 . </a:t>
            </a:r>
          </a:p>
          <a:p>
            <a:endParaRPr lang="en-US" dirty="0"/>
          </a:p>
          <a:p>
            <a:r>
              <a:rPr lang="en-US" dirty="0"/>
              <a:t>And there are only really 3 things that you need to worry about here. </a:t>
            </a:r>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26</a:t>
            </a:fld>
            <a:endParaRPr lang="en-US"/>
          </a:p>
        </p:txBody>
      </p:sp>
    </p:spTree>
    <p:extLst>
      <p:ext uri="{BB962C8B-B14F-4D97-AF65-F5344CB8AC3E}">
        <p14:creationId xmlns:p14="http://schemas.microsoft.com/office/powerpoint/2010/main" val="96469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04876" rtl="0" eaLnBrk="1" fontAlgn="auto" latinLnBrk="0" hangingPunct="1">
              <a:lnSpc>
                <a:spcPct val="100000"/>
              </a:lnSpc>
              <a:spcBef>
                <a:spcPts val="0"/>
              </a:spcBef>
              <a:spcAft>
                <a:spcPts val="0"/>
              </a:spcAft>
              <a:buClrTx/>
              <a:buSzTx/>
              <a:buFontTx/>
              <a:buNone/>
              <a:tabLst/>
              <a:defRPr/>
            </a:pPr>
            <a:r>
              <a:rPr lang="en-US" dirty="0"/>
              <a:t>Remember that you have many different models to choose from with Bedrock, so the first thing you do is select the model you want and look up their id.  </a:t>
            </a:r>
          </a:p>
          <a:p>
            <a:pPr marL="0" marR="0" lvl="0" indent="0" algn="l" defTabSz="904876" rtl="0" eaLnBrk="1" fontAlgn="auto" latinLnBrk="0" hangingPunct="1">
              <a:lnSpc>
                <a:spcPct val="100000"/>
              </a:lnSpc>
              <a:spcBef>
                <a:spcPts val="0"/>
              </a:spcBef>
              <a:spcAft>
                <a:spcPts val="0"/>
              </a:spcAft>
              <a:buClrTx/>
              <a:buSzTx/>
              <a:buFontTx/>
              <a:buNone/>
              <a:tabLst/>
              <a:defRPr/>
            </a:pPr>
            <a:endParaRPr lang="en-US" dirty="0"/>
          </a:p>
          <a:p>
            <a:pPr marL="0" marR="0" lvl="0" indent="0" algn="l" defTabSz="904876" rtl="0" eaLnBrk="1" fontAlgn="auto" latinLnBrk="0" hangingPunct="1">
              <a:lnSpc>
                <a:spcPct val="100000"/>
              </a:lnSpc>
              <a:spcBef>
                <a:spcPts val="0"/>
              </a:spcBef>
              <a:spcAft>
                <a:spcPts val="0"/>
              </a:spcAft>
              <a:buClrTx/>
              <a:buSzTx/>
              <a:buFontTx/>
              <a:buNone/>
              <a:tabLst/>
              <a:defRPr/>
            </a:pPr>
            <a:r>
              <a:rPr lang="en-US" dirty="0"/>
              <a:t>In this case we’re using a foundation model called Command and we have put its id there.</a:t>
            </a:r>
          </a:p>
        </p:txBody>
      </p:sp>
      <p:sp>
        <p:nvSpPr>
          <p:cNvPr id="4" name="Slide Number Placeholder 3"/>
          <p:cNvSpPr>
            <a:spLocks noGrp="1"/>
          </p:cNvSpPr>
          <p:nvPr>
            <p:ph type="sldNum" sz="quarter" idx="5"/>
          </p:nvPr>
        </p:nvSpPr>
        <p:spPr/>
        <p:txBody>
          <a:bodyPr/>
          <a:lstStyle/>
          <a:p>
            <a:fld id="{280F93D5-4B6F-B147-8F24-93CE4CE853CB}" type="slidenum">
              <a:rPr lang="en-US" smtClean="0"/>
              <a:t>27</a:t>
            </a:fld>
            <a:endParaRPr lang="en-US"/>
          </a:p>
        </p:txBody>
      </p:sp>
    </p:spTree>
    <p:extLst>
      <p:ext uri="{BB962C8B-B14F-4D97-AF65-F5344CB8AC3E}">
        <p14:creationId xmlns:p14="http://schemas.microsoft.com/office/powerpoint/2010/main" val="3425880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04876" rtl="0" eaLnBrk="1" fontAlgn="auto" latinLnBrk="0" hangingPunct="1">
              <a:lnSpc>
                <a:spcPct val="100000"/>
              </a:lnSpc>
              <a:spcBef>
                <a:spcPts val="0"/>
              </a:spcBef>
              <a:spcAft>
                <a:spcPts val="0"/>
              </a:spcAft>
              <a:buClrTx/>
              <a:buSzTx/>
              <a:buFontTx/>
              <a:buNone/>
              <a:tabLst/>
              <a:defRPr/>
            </a:pPr>
            <a:r>
              <a:rPr lang="en-US" dirty="0"/>
              <a:t>Then you call a </a:t>
            </a:r>
            <a:r>
              <a:rPr lang="en-US" dirty="0" err="1"/>
              <a:t>create_model_customization_job</a:t>
            </a:r>
            <a:r>
              <a:rPr lang="en-US" dirty="0"/>
              <a:t> method which is pretty self-explanatory, and within it you set the attribute called </a:t>
            </a:r>
            <a:r>
              <a:rPr lang="en-US" dirty="0" err="1"/>
              <a:t>customizationType</a:t>
            </a:r>
            <a:r>
              <a:rPr lang="en-US" dirty="0"/>
              <a:t> to “FINE_TUNING”</a:t>
            </a:r>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28</a:t>
            </a:fld>
            <a:endParaRPr lang="en-US"/>
          </a:p>
        </p:txBody>
      </p:sp>
    </p:spTree>
    <p:extLst>
      <p:ext uri="{BB962C8B-B14F-4D97-AF65-F5344CB8AC3E}">
        <p14:creationId xmlns:p14="http://schemas.microsoft.com/office/powerpoint/2010/main" val="2505582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all you need to do is tell it where your data is stored. In this case, it’s on Amazon S3. </a:t>
            </a:r>
          </a:p>
          <a:p>
            <a:endParaRPr lang="en-US" dirty="0"/>
          </a:p>
          <a:p>
            <a:r>
              <a:rPr lang="en-US" dirty="0"/>
              <a:t>Once the job is complete, it will generate an endpoint that you can then use for your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done! Simple, right?</a:t>
            </a:r>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29</a:t>
            </a:fld>
            <a:endParaRPr lang="en-US"/>
          </a:p>
        </p:txBody>
      </p:sp>
    </p:spTree>
    <p:extLst>
      <p:ext uri="{BB962C8B-B14F-4D97-AF65-F5344CB8AC3E}">
        <p14:creationId xmlns:p14="http://schemas.microsoft.com/office/powerpoint/2010/main" val="14140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altLang="ja-JP" dirty="0"/>
              <a:t>So today we are going to be covering some terminology, definitions and also how you can achieve customizations using fine tuning, RAG and a bunch of other things to make sure we are all on the same page. We’re even going to touch on Transformer Architecture so you should walk out of here with greater understanding of the </a:t>
            </a:r>
            <a:r>
              <a:rPr kumimoji="1" lang="en-GB" altLang="ja-JP" dirty="0" err="1"/>
              <a:t>whats</a:t>
            </a:r>
            <a:r>
              <a:rPr kumimoji="1" lang="en-GB" altLang="ja-JP" dirty="0"/>
              <a:t> and </a:t>
            </a:r>
            <a:r>
              <a:rPr kumimoji="1" lang="en-GB" altLang="ja-JP" dirty="0" err="1"/>
              <a:t>hows</a:t>
            </a:r>
            <a:r>
              <a:rPr kumimoji="1" lang="en-GB" altLang="ja-JP" dirty="0"/>
              <a:t> even if you haven’t heard of them before. But before we understand the </a:t>
            </a:r>
            <a:r>
              <a:rPr kumimoji="1" lang="en-GB" altLang="ja-JP" dirty="0" err="1"/>
              <a:t>whats</a:t>
            </a:r>
            <a:r>
              <a:rPr kumimoji="1" lang="en-GB" altLang="ja-JP" dirty="0"/>
              <a:t> and </a:t>
            </a:r>
            <a:r>
              <a:rPr kumimoji="1" lang="en-GB" altLang="ja-JP" dirty="0" err="1"/>
              <a:t>hows</a:t>
            </a:r>
            <a:r>
              <a:rPr kumimoji="1" lang="en-GB" altLang="ja-JP" dirty="0"/>
              <a:t>, let’s first understand the why.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GB"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altLang="ja-JP" dirty="0"/>
              <a:t>Because for many it may seem like generative AI came out of nowhere, some even dismissed it at the beginning as just another hashtag hype, but actually if you go back in history it’s not that difficult to see that gen ai is nothing but a very natural step in the evolution path and it’s been a long time coming.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3</a:t>
            </a:fld>
            <a:endParaRPr lang="en-US" dirty="0"/>
          </a:p>
        </p:txBody>
      </p:sp>
    </p:spTree>
    <p:extLst>
      <p:ext uri="{BB962C8B-B14F-4D97-AF65-F5344CB8AC3E}">
        <p14:creationId xmlns:p14="http://schemas.microsoft.com/office/powerpoint/2010/main" val="96379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chemeClr val="bg1"/>
                </a:solidFill>
                <a:effectLst/>
                <a:latin typeface="Amazon Ember" panose="020B0603020204020204" pitchFamily="34" charset="0"/>
              </a:rPr>
              <a:t>As an alternative to Fine Tuning you can use what is called Continued Pre-Training and this is a way to train your model through unsupervised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chemeClr val="bg1"/>
              </a:solidFill>
              <a:effectLst/>
              <a:latin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chemeClr val="bg1"/>
                </a:solidFill>
                <a:effectLst/>
                <a:latin typeface="Amazon Ember" panose="020B0603020204020204" pitchFamily="34" charset="0"/>
              </a:rPr>
              <a:t>So, if you remember, with unsupervised learning we don’t label our data, we’re just going to give our unstructured data to the model as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chemeClr val="bg1"/>
              </a:solidFill>
              <a:effectLst/>
              <a:latin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chemeClr val="bg1"/>
                </a:solidFill>
                <a:effectLst/>
                <a:latin typeface="Amazon Ember" panose="020B0603020204020204" pitchFamily="34" charset="0"/>
              </a:rPr>
              <a:t>We will then allow the model to be re-trained but it will add all the provided data as part of its general knowledge. It’s less effort than fine tuning, but it could potentially take more time, resources and costs depending on your use case so you should consider it against fine-tuning on a case-by-case basis.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chemeClr val="bg1"/>
              </a:solidFill>
              <a:effectLst/>
              <a:latin typeface="Amazon Ember" panose="020B0603020204020204" pitchFamily="34" charset="0"/>
            </a:endParaRPr>
          </a:p>
        </p:txBody>
      </p:sp>
      <p:sp>
        <p:nvSpPr>
          <p:cNvPr id="4" name="Slide Number Placeholder 3"/>
          <p:cNvSpPr>
            <a:spLocks noGrp="1"/>
          </p:cNvSpPr>
          <p:nvPr>
            <p:ph type="sldNum" sz="quarter" idx="5"/>
          </p:nvPr>
        </p:nvSpPr>
        <p:spPr/>
        <p:txBody>
          <a:bodyPr/>
          <a:lstStyle/>
          <a:p>
            <a:fld id="{280F93D5-4B6F-B147-8F24-93CE4CE853CB}" type="slidenum">
              <a:rPr lang="en-US" smtClean="0"/>
              <a:t>30</a:t>
            </a:fld>
            <a:endParaRPr lang="en-US"/>
          </a:p>
        </p:txBody>
      </p:sp>
    </p:spTree>
    <p:extLst>
      <p:ext uri="{BB962C8B-B14F-4D97-AF65-F5344CB8AC3E}">
        <p14:creationId xmlns:p14="http://schemas.microsoft.com/office/powerpoint/2010/main" val="2850081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much like fine tuning, it’s pretty easy to get this going. </a:t>
            </a:r>
          </a:p>
          <a:p>
            <a:endParaRPr lang="en-US" dirty="0"/>
          </a:p>
          <a:p>
            <a:r>
              <a:rPr lang="en-US" dirty="0"/>
              <a:t>Here I’m using boto3 again and this time I’m using one of models from AWS, Amazon Titan Text Express.</a:t>
            </a:r>
          </a:p>
          <a:p>
            <a:endParaRPr lang="en-US" dirty="0"/>
          </a:p>
          <a:p>
            <a:r>
              <a:rPr lang="en-US" dirty="0"/>
              <a:t>Once again we just need to add the model id in there.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31</a:t>
            </a:fld>
            <a:endParaRPr lang="en-US"/>
          </a:p>
        </p:txBody>
      </p:sp>
    </p:spTree>
    <p:extLst>
      <p:ext uri="{BB962C8B-B14F-4D97-AF65-F5344CB8AC3E}">
        <p14:creationId xmlns:p14="http://schemas.microsoft.com/office/powerpoint/2010/main" val="1152408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call the same method again to create a customization job, but this time around I give set the value of </a:t>
            </a:r>
            <a:r>
              <a:rPr lang="en-US" dirty="0" err="1"/>
              <a:t>customizationType</a:t>
            </a:r>
            <a:r>
              <a:rPr lang="en-US" dirty="0"/>
              <a:t> to CONTINUED_PRE_TRAINING.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32</a:t>
            </a:fld>
            <a:endParaRPr lang="en-US"/>
          </a:p>
        </p:txBody>
      </p:sp>
    </p:spTree>
    <p:extLst>
      <p:ext uri="{BB962C8B-B14F-4D97-AF65-F5344CB8AC3E}">
        <p14:creationId xmlns:p14="http://schemas.microsoft.com/office/powerpoint/2010/main" val="4222874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finally you point to where you data is. In this case, I took this screenshot from a demo where I have a </a:t>
            </a:r>
            <a:r>
              <a:rPr lang="en-US" dirty="0" err="1"/>
              <a:t>json</a:t>
            </a:r>
            <a:r>
              <a:rPr lang="en-US" dirty="0"/>
              <a:t> file but the file only contains prompts not the answers to the prompts so it’s still unsupervised learning as I’m not giving the machine any hints.</a:t>
            </a:r>
          </a:p>
          <a:p>
            <a:endParaRPr lang="en-US" dirty="0"/>
          </a:p>
          <a:p>
            <a:r>
              <a:rPr lang="en-US" dirty="0"/>
              <a:t>And that’s it. </a:t>
            </a:r>
          </a:p>
          <a:p>
            <a:endParaRPr lang="en-US" dirty="0"/>
          </a:p>
          <a:p>
            <a:r>
              <a:rPr lang="en-US" dirty="0"/>
              <a:t>If that’s still not simple enough for you though, that’s one more option.</a:t>
            </a:r>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33</a:t>
            </a:fld>
            <a:endParaRPr lang="en-US"/>
          </a:p>
        </p:txBody>
      </p:sp>
    </p:spTree>
    <p:extLst>
      <p:ext uri="{BB962C8B-B14F-4D97-AF65-F5344CB8AC3E}">
        <p14:creationId xmlns:p14="http://schemas.microsoft.com/office/powerpoint/2010/main" val="2773264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04876" rtl="0" eaLnBrk="1" fontAlgn="auto" latinLnBrk="0" hangingPunct="1">
              <a:lnSpc>
                <a:spcPct val="100000"/>
              </a:lnSpc>
              <a:spcBef>
                <a:spcPts val="0"/>
              </a:spcBef>
              <a:spcAft>
                <a:spcPts val="0"/>
              </a:spcAft>
              <a:buClrTx/>
              <a:buSzTx/>
              <a:buFontTx/>
              <a:buNone/>
              <a:tabLst/>
              <a:defRPr/>
            </a:pPr>
            <a:r>
              <a:rPr lang="en-US" dirty="0"/>
              <a:t>And that is the UI. You can use the Bedrock Console to create these customization jobs with no code so you can set up your fine tuning or continued pre-training jobs just by doing click-y click-y.</a:t>
            </a:r>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34</a:t>
            </a:fld>
            <a:endParaRPr lang="en-US"/>
          </a:p>
        </p:txBody>
      </p:sp>
    </p:spTree>
    <p:extLst>
      <p:ext uri="{BB962C8B-B14F-4D97-AF65-F5344CB8AC3E}">
        <p14:creationId xmlns:p14="http://schemas.microsoft.com/office/powerpoint/2010/main" val="2173416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that brings us to the last of the main customization techniques we use today: RAG. </a:t>
            </a:r>
          </a:p>
          <a:p>
            <a:endParaRPr lang="en-US" dirty="0"/>
          </a:p>
          <a:p>
            <a:r>
              <a:rPr lang="en-US" dirty="0"/>
              <a:t>Who here has heard of RAG?</a:t>
            </a:r>
          </a:p>
          <a:p>
            <a:endParaRPr lang="en-US" dirty="0"/>
          </a:p>
          <a:p>
            <a:r>
              <a:rPr lang="en-US" dirty="0"/>
              <a:t>Who here has implemented RAG?</a:t>
            </a:r>
          </a:p>
          <a:p>
            <a:endParaRPr lang="en-US" dirty="0"/>
          </a:p>
          <a:p>
            <a:r>
              <a:rPr lang="en-US" dirty="0"/>
              <a:t>Ok, so the objective of RAG is to intercept prompts and add information to that prompt taken from your own data sets to create rich accurate customized context before sending them to the model.</a:t>
            </a:r>
          </a:p>
          <a:p>
            <a:endParaRPr lang="en-US" dirty="0"/>
          </a:p>
          <a:p>
            <a:r>
              <a:rPr lang="en-US" dirty="0"/>
              <a:t>How does RAG actually perform that similarity search in our databases to determine what information is relevant or not to add to the prompt? It uses something called…vector embeddings.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35</a:t>
            </a:fld>
            <a:endParaRPr lang="en-US"/>
          </a:p>
        </p:txBody>
      </p:sp>
    </p:spTree>
    <p:extLst>
      <p:ext uri="{BB962C8B-B14F-4D97-AF65-F5344CB8AC3E}">
        <p14:creationId xmlns:p14="http://schemas.microsoft.com/office/powerpoint/2010/main" val="3020886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or vector embeddings, or just embeddings are the same thing, you can use those terms interchangeably. They sound fancy, but what if I told you they’re just arrays? Does that sound more familiar? Well, they are, it’s as simple as that.</a:t>
            </a:r>
          </a:p>
          <a:p>
            <a:endParaRPr lang="en-US" dirty="0"/>
          </a:p>
          <a:p>
            <a:r>
              <a:rPr lang="en-US" dirty="0"/>
              <a:t>The difference is they can only store numbers and each one of them represent something. For example, if you put the picture of a water bottle through a vectorizer it will interpret the content and create and array with numbers representing various aspects of that object. </a:t>
            </a:r>
          </a:p>
          <a:p>
            <a:endParaRPr lang="en-US" dirty="0"/>
          </a:p>
          <a:p>
            <a:r>
              <a:rPr lang="en-US" dirty="0"/>
              <a:t>Each item in the array is called a dimension. So in this case we have a 3-dimension vector. The more dimensions you have the more you can describe things and potentially increase accuracy when determining how similar things are to each other. </a:t>
            </a:r>
          </a:p>
          <a:p>
            <a:endParaRPr lang="en-US" dirty="0"/>
          </a:p>
          <a:p>
            <a:r>
              <a:rPr lang="en-US" dirty="0"/>
              <a:t>Easy, right?</a:t>
            </a:r>
          </a:p>
          <a:p>
            <a:endParaRPr lang="en-US" dirty="0"/>
          </a:p>
          <a:p>
            <a:endParaRPr lang="en-US" dirty="0"/>
          </a:p>
          <a:p>
            <a:endParaRPr lang="en-US" dirty="0"/>
          </a:p>
        </p:txBody>
      </p:sp>
    </p:spTree>
    <p:extLst>
      <p:ext uri="{BB962C8B-B14F-4D97-AF65-F5344CB8AC3E}">
        <p14:creationId xmlns:p14="http://schemas.microsoft.com/office/powerpoint/2010/main" val="3838130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 they’re used in RAG architecture.</a:t>
            </a:r>
          </a:p>
          <a:p>
            <a:endParaRPr lang="en-US" dirty="0"/>
          </a:p>
          <a:p>
            <a:r>
              <a:rPr lang="en-US" dirty="0"/>
              <a:t>The first thing we do is store your unlabeled data somewhere. This could be, for example, Amazon S3.</a:t>
            </a:r>
          </a:p>
          <a:p>
            <a:endParaRPr lang="en-US" dirty="0"/>
          </a:p>
          <a:p>
            <a:r>
              <a:rPr lang="en-US" dirty="0"/>
              <a:t>Then we need to put that data through a Vectorizer, that is, something that will convert our data to vectors. You could use, for example, Amazon Titan Text Embeddings which is one of the foundation models available through Bedrock.</a:t>
            </a:r>
          </a:p>
        </p:txBody>
      </p:sp>
      <p:sp>
        <p:nvSpPr>
          <p:cNvPr id="4" name="Slide Number Placeholder 3"/>
          <p:cNvSpPr>
            <a:spLocks noGrp="1"/>
          </p:cNvSpPr>
          <p:nvPr>
            <p:ph type="sldNum" sz="quarter" idx="5"/>
          </p:nvPr>
        </p:nvSpPr>
        <p:spPr/>
        <p:txBody>
          <a:bodyPr/>
          <a:lstStyle/>
          <a:p>
            <a:fld id="{280F93D5-4B6F-B147-8F24-93CE4CE853CB}" type="slidenum">
              <a:rPr lang="en-US" smtClean="0"/>
              <a:t>37</a:t>
            </a:fld>
            <a:endParaRPr lang="en-US"/>
          </a:p>
        </p:txBody>
      </p:sp>
    </p:spTree>
    <p:extLst>
      <p:ext uri="{BB962C8B-B14F-4D97-AF65-F5344CB8AC3E}">
        <p14:creationId xmlns:p14="http://schemas.microsoft.com/office/powerpoint/2010/main" val="2873134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we’re </a:t>
            </a:r>
            <a:r>
              <a:rPr lang="en-US" dirty="0" err="1"/>
              <a:t>gonna</a:t>
            </a:r>
            <a:r>
              <a:rPr lang="en-US" dirty="0"/>
              <a:t> store these vectors representing the data from our knowledge base into a vector database. Why? Because vector databases understand that vector embeddings are not just an array of numbers and treat them as vectors. This means they can do similarity searches and we can ask questions such as “how similar is this water bottle to this coke bottle?”</a:t>
            </a:r>
          </a:p>
          <a:p>
            <a:endParaRPr lang="en-US" dirty="0"/>
          </a:p>
          <a:p>
            <a:r>
              <a:rPr lang="en-US" dirty="0"/>
              <a:t>There are many options for storing your vectors on AWS including within databases you may already use for other purposes. For example, if you already use PostgreSQL for your relational data you can enable the very popular </a:t>
            </a:r>
            <a:r>
              <a:rPr lang="en-US" dirty="0" err="1"/>
              <a:t>pgvector</a:t>
            </a:r>
            <a:r>
              <a:rPr lang="en-US" dirty="0"/>
              <a:t> extension or if you use </a:t>
            </a:r>
            <a:r>
              <a:rPr lang="en-US" dirty="0" err="1"/>
              <a:t>DocumentDB</a:t>
            </a:r>
            <a:r>
              <a:rPr lang="en-US" dirty="0"/>
              <a:t> you can create vector indexes.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38</a:t>
            </a:fld>
            <a:endParaRPr lang="en-US"/>
          </a:p>
        </p:txBody>
      </p:sp>
    </p:spTree>
    <p:extLst>
      <p:ext uri="{BB962C8B-B14F-4D97-AF65-F5344CB8AC3E}">
        <p14:creationId xmlns:p14="http://schemas.microsoft.com/office/powerpoint/2010/main" val="1689155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prep work done. </a:t>
            </a:r>
          </a:p>
          <a:p>
            <a:endParaRPr lang="en-US" dirty="0"/>
          </a:p>
          <a:p>
            <a:r>
              <a:rPr lang="en-US" dirty="0"/>
              <a:t>Now we start our application workflow. You send a prompt to your gen ai application as usual, but wait, this time it doesn’t get fed straight to the model. Instead, our prompt is also vectorized using the same Vectorizer we used for our knowledge base. </a:t>
            </a:r>
          </a:p>
        </p:txBody>
      </p:sp>
      <p:sp>
        <p:nvSpPr>
          <p:cNvPr id="4" name="Slide Number Placeholder 3"/>
          <p:cNvSpPr>
            <a:spLocks noGrp="1"/>
          </p:cNvSpPr>
          <p:nvPr>
            <p:ph type="sldNum" sz="quarter" idx="5"/>
          </p:nvPr>
        </p:nvSpPr>
        <p:spPr/>
        <p:txBody>
          <a:bodyPr/>
          <a:lstStyle/>
          <a:p>
            <a:fld id="{280F93D5-4B6F-B147-8F24-93CE4CE853CB}" type="slidenum">
              <a:rPr lang="en-US" smtClean="0"/>
              <a:t>39</a:t>
            </a:fld>
            <a:endParaRPr lang="en-US"/>
          </a:p>
        </p:txBody>
      </p:sp>
    </p:spTree>
    <p:extLst>
      <p:ext uri="{BB962C8B-B14F-4D97-AF65-F5344CB8AC3E}">
        <p14:creationId xmlns:p14="http://schemas.microsoft.com/office/powerpoint/2010/main" val="3474885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altLang="ja-JP" sz="2000" dirty="0"/>
              <a:t>And that’s because the volume and immediacy of data has been growing exponentially throughout computer history.</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If you were a child in the 80s, you may have been privileged enough to have one of those IBM PCs where you could play Frogger on a green monitor, which in hindsight, seems highly appropriate.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That computer had only 64KB of memory! So we went from KB, to MB, to GB, to TB and many companies, including AWS, have been dealing with PBs for quite a while now and some are even on the exabyte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So what’s </a:t>
            </a:r>
            <a:r>
              <a:rPr lang="en-US" sz="2000" dirty="0" err="1"/>
              <a:t>gonna</a:t>
            </a:r>
            <a:r>
              <a:rPr lang="en-US" sz="2000" dirty="0"/>
              <a:t> happen when we reach the Zettabytes? Oh wait, you don’t have to imagine. And not just 1, but how about…</a:t>
            </a:r>
          </a:p>
          <a:p>
            <a:endParaRPr lang="en-US" sz="2000" dirty="0"/>
          </a:p>
          <a:p>
            <a:endParaRPr lang="en-US" sz="2000" dirty="0"/>
          </a:p>
        </p:txBody>
      </p:sp>
      <p:sp>
        <p:nvSpPr>
          <p:cNvPr id="4" name="Slide Number Placeholder 3"/>
          <p:cNvSpPr>
            <a:spLocks noGrp="1"/>
          </p:cNvSpPr>
          <p:nvPr>
            <p:ph type="sldNum" sz="quarter" idx="5"/>
          </p:nvPr>
        </p:nvSpPr>
        <p:spPr/>
        <p:txBody>
          <a:bodyPr/>
          <a:lstStyle/>
          <a:p>
            <a:fld id="{280F93D5-4B6F-B147-8F24-93CE4CE853CB}" type="slidenum">
              <a:rPr lang="en-US" smtClean="0"/>
              <a:t>4</a:t>
            </a:fld>
            <a:endParaRPr lang="en-US"/>
          </a:p>
        </p:txBody>
      </p:sp>
    </p:spTree>
    <p:extLst>
      <p:ext uri="{BB962C8B-B14F-4D97-AF65-F5344CB8AC3E}">
        <p14:creationId xmlns:p14="http://schemas.microsoft.com/office/powerpoint/2010/main" val="1783532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then used to do a similarity search against our knowledge base vectors. The objective here is to try to improve our initial prompt by finding things in our knowledge base that can add context by adding more information or facts that the foundation model doesn’t know about.</a:t>
            </a:r>
          </a:p>
        </p:txBody>
      </p:sp>
      <p:sp>
        <p:nvSpPr>
          <p:cNvPr id="4" name="Slide Number Placeholder 3"/>
          <p:cNvSpPr>
            <a:spLocks noGrp="1"/>
          </p:cNvSpPr>
          <p:nvPr>
            <p:ph type="sldNum" sz="quarter" idx="5"/>
          </p:nvPr>
        </p:nvSpPr>
        <p:spPr/>
        <p:txBody>
          <a:bodyPr/>
          <a:lstStyle/>
          <a:p>
            <a:fld id="{280F93D5-4B6F-B147-8F24-93CE4CE853CB}" type="slidenum">
              <a:rPr lang="en-US" smtClean="0"/>
              <a:t>40</a:t>
            </a:fld>
            <a:endParaRPr lang="en-US"/>
          </a:p>
        </p:txBody>
      </p:sp>
    </p:spTree>
    <p:extLst>
      <p:ext uri="{BB962C8B-B14F-4D97-AF65-F5344CB8AC3E}">
        <p14:creationId xmlns:p14="http://schemas.microsoft.com/office/powerpoint/2010/main" val="183656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information is found and retrieved from the vector database it is then converted back into normal text. Some vector databases embed this information alongside the vector storage or keep a mapping to the original source. </a:t>
            </a:r>
          </a:p>
        </p:txBody>
      </p:sp>
      <p:sp>
        <p:nvSpPr>
          <p:cNvPr id="4" name="Slide Number Placeholder 3"/>
          <p:cNvSpPr>
            <a:spLocks noGrp="1"/>
          </p:cNvSpPr>
          <p:nvPr>
            <p:ph type="sldNum" sz="quarter" idx="5"/>
          </p:nvPr>
        </p:nvSpPr>
        <p:spPr/>
        <p:txBody>
          <a:bodyPr/>
          <a:lstStyle/>
          <a:p>
            <a:fld id="{280F93D5-4B6F-B147-8F24-93CE4CE853CB}" type="slidenum">
              <a:rPr lang="en-US" smtClean="0"/>
              <a:t>41</a:t>
            </a:fld>
            <a:endParaRPr lang="en-US"/>
          </a:p>
        </p:txBody>
      </p:sp>
    </p:spTree>
    <p:extLst>
      <p:ext uri="{BB962C8B-B14F-4D97-AF65-F5344CB8AC3E}">
        <p14:creationId xmlns:p14="http://schemas.microsoft.com/office/powerpoint/2010/main" val="391567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then ready to merge our initial prompt with whatever information we retrieved from our knowledge base.</a:t>
            </a:r>
          </a:p>
          <a:p>
            <a:endParaRPr lang="en-US" dirty="0"/>
          </a:p>
          <a:p>
            <a:r>
              <a:rPr lang="en-US" dirty="0"/>
              <a:t>Depending on how much text you end up with you may exceed the context window limits imposed by the foundation model or service that you’re using. This is one of the considerations you have to keep in mind when implementing RAG solutions. </a:t>
            </a:r>
          </a:p>
        </p:txBody>
      </p:sp>
      <p:sp>
        <p:nvSpPr>
          <p:cNvPr id="4" name="Slide Number Placeholder 3"/>
          <p:cNvSpPr>
            <a:spLocks noGrp="1"/>
          </p:cNvSpPr>
          <p:nvPr>
            <p:ph type="sldNum" sz="quarter" idx="5"/>
          </p:nvPr>
        </p:nvSpPr>
        <p:spPr/>
        <p:txBody>
          <a:bodyPr/>
          <a:lstStyle/>
          <a:p>
            <a:fld id="{280F93D5-4B6F-B147-8F24-93CE4CE853CB}" type="slidenum">
              <a:rPr lang="en-US" smtClean="0"/>
              <a:t>42</a:t>
            </a:fld>
            <a:endParaRPr lang="en-US"/>
          </a:p>
        </p:txBody>
      </p:sp>
    </p:spTree>
    <p:extLst>
      <p:ext uri="{BB962C8B-B14F-4D97-AF65-F5344CB8AC3E}">
        <p14:creationId xmlns:p14="http://schemas.microsoft.com/office/powerpoint/2010/main" val="22002523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finally send the final prompt to the model. </a:t>
            </a:r>
          </a:p>
          <a:p>
            <a:endParaRPr lang="en-US" dirty="0"/>
          </a:p>
          <a:p>
            <a:r>
              <a:rPr lang="en-US" dirty="0"/>
              <a:t>If our initial prompt was something like “Are there any discounts on computer desks?”, combined with the information retrieved from our knowledge base, the final prompt may look something like this:</a:t>
            </a:r>
          </a:p>
          <a:p>
            <a:endParaRPr lang="en-US" dirty="0"/>
          </a:p>
          <a:p>
            <a:r>
              <a:rPr lang="en-US" dirty="0"/>
              <a:t>“Example shop is offering 15% discount on furniture items for the next two weeks. Are there any discounts on computer desks?”</a:t>
            </a:r>
          </a:p>
          <a:p>
            <a:endParaRPr lang="en-US" dirty="0"/>
          </a:p>
          <a:p>
            <a:r>
              <a:rPr lang="en-US" dirty="0"/>
              <a:t>The model then may answer something like “Yes, you can get 15% computer desks if you purchase them from Example Shop within the next two weeks.” </a:t>
            </a:r>
          </a:p>
        </p:txBody>
      </p:sp>
      <p:sp>
        <p:nvSpPr>
          <p:cNvPr id="4" name="Slide Number Placeholder 3"/>
          <p:cNvSpPr>
            <a:spLocks noGrp="1"/>
          </p:cNvSpPr>
          <p:nvPr>
            <p:ph type="sldNum" sz="quarter" idx="5"/>
          </p:nvPr>
        </p:nvSpPr>
        <p:spPr/>
        <p:txBody>
          <a:bodyPr/>
          <a:lstStyle/>
          <a:p>
            <a:fld id="{280F93D5-4B6F-B147-8F24-93CE4CE853CB}" type="slidenum">
              <a:rPr lang="en-US" smtClean="0"/>
              <a:t>43</a:t>
            </a:fld>
            <a:endParaRPr lang="en-US"/>
          </a:p>
        </p:txBody>
      </p:sp>
    </p:spTree>
    <p:extLst>
      <p:ext uri="{BB962C8B-B14F-4D97-AF65-F5344CB8AC3E}">
        <p14:creationId xmlns:p14="http://schemas.microsoft.com/office/powerpoint/2010/main" val="916731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this looks like a lot for you, the good news is that, much like the other customization options, it’s much simpler to implement than it seems and the code can be very straight forward.</a:t>
            </a:r>
          </a:p>
          <a:p>
            <a:endParaRPr lang="en-US" dirty="0"/>
          </a:p>
          <a:p>
            <a:r>
              <a:rPr lang="en-US" dirty="0"/>
              <a:t>However, if you prefer to get a full RAG architecture solution done for you, then…</a:t>
            </a:r>
          </a:p>
        </p:txBody>
      </p:sp>
      <p:sp>
        <p:nvSpPr>
          <p:cNvPr id="4" name="Slide Number Placeholder 3"/>
          <p:cNvSpPr>
            <a:spLocks noGrp="1"/>
          </p:cNvSpPr>
          <p:nvPr>
            <p:ph type="sldNum" sz="quarter" idx="5"/>
          </p:nvPr>
        </p:nvSpPr>
        <p:spPr/>
        <p:txBody>
          <a:bodyPr/>
          <a:lstStyle/>
          <a:p>
            <a:fld id="{280F93D5-4B6F-B147-8F24-93CE4CE853CB}" type="slidenum">
              <a:rPr lang="en-US" smtClean="0"/>
              <a:t>44</a:t>
            </a:fld>
            <a:endParaRPr lang="en-US"/>
          </a:p>
        </p:txBody>
      </p:sp>
    </p:spTree>
    <p:extLst>
      <p:ext uri="{BB962C8B-B14F-4D97-AF65-F5344CB8AC3E}">
        <p14:creationId xmlns:p14="http://schemas.microsoft.com/office/powerpoint/2010/main" val="2919909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just use the Knowledge base feature in Bedrock which builds the whole RAG pipeline for you. You just need to point it to where your data is stored and decide whether you want to allow it to create and configure a vector database for you or just point it to an existing one if you’d rather take care of that yourself. </a:t>
            </a:r>
          </a:p>
          <a:p>
            <a:endParaRPr lang="en-US" dirty="0"/>
          </a:p>
          <a:p>
            <a:r>
              <a:rPr lang="en-US" dirty="0"/>
              <a:t>It will then give you an endpoint that you can use to send your prompts to and it’ll take of the rest. </a:t>
            </a:r>
          </a:p>
          <a:p>
            <a:endParaRPr lang="en-US" dirty="0"/>
          </a:p>
          <a:p>
            <a:r>
              <a:rPr lang="en-US" dirty="0"/>
              <a:t>Beautiful, right?</a:t>
            </a:r>
          </a:p>
        </p:txBody>
      </p:sp>
      <p:sp>
        <p:nvSpPr>
          <p:cNvPr id="4" name="Slide Number Placeholder 3"/>
          <p:cNvSpPr>
            <a:spLocks noGrp="1"/>
          </p:cNvSpPr>
          <p:nvPr>
            <p:ph type="sldNum" sz="quarter" idx="5"/>
          </p:nvPr>
        </p:nvSpPr>
        <p:spPr/>
        <p:txBody>
          <a:bodyPr/>
          <a:lstStyle/>
          <a:p>
            <a:fld id="{280F93D5-4B6F-B147-8F24-93CE4CE853CB}" type="slidenum">
              <a:rPr lang="en-US" smtClean="0"/>
              <a:t>45</a:t>
            </a:fld>
            <a:endParaRPr lang="en-US"/>
          </a:p>
        </p:txBody>
      </p:sp>
    </p:spTree>
    <p:extLst>
      <p:ext uri="{BB962C8B-B14F-4D97-AF65-F5344CB8AC3E}">
        <p14:creationId xmlns:p14="http://schemas.microsoft.com/office/powerpoint/2010/main" val="2884689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with that, we have reached our destination!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you enjoyed our quick tour of gen ai and have maybe learned something new today.</a:t>
            </a:r>
          </a:p>
        </p:txBody>
      </p:sp>
      <p:sp>
        <p:nvSpPr>
          <p:cNvPr id="4" name="Slide Number Placeholder 3"/>
          <p:cNvSpPr>
            <a:spLocks noGrp="1"/>
          </p:cNvSpPr>
          <p:nvPr>
            <p:ph type="sldNum" sz="quarter" idx="5"/>
          </p:nvPr>
        </p:nvSpPr>
        <p:spPr/>
        <p:txBody>
          <a:bodyPr/>
          <a:lstStyle/>
          <a:p>
            <a:fld id="{F8FEB175-7AE1-4B66-A823-55E80A74AF1C}" type="slidenum">
              <a:rPr lang="en-US" smtClean="0"/>
              <a:pPr/>
              <a:t>46</a:t>
            </a:fld>
            <a:endParaRPr lang="en-US" dirty="0"/>
          </a:p>
        </p:txBody>
      </p:sp>
    </p:spTree>
    <p:extLst>
      <p:ext uri="{BB962C8B-B14F-4D97-AF65-F5344CB8AC3E}">
        <p14:creationId xmlns:p14="http://schemas.microsoft.com/office/powerpoint/2010/main" val="3591153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Dear speaker: we would really appreciate if you keep this slide and get attendees to answer it. It takes less than 1 minute, and it will help us a lot support the community better and addressing their feedback. </a:t>
            </a:r>
          </a:p>
          <a:p>
            <a:endParaRPr lang="en-ES" dirty="0"/>
          </a:p>
          <a:p>
            <a:r>
              <a:rPr lang="en-ES" dirty="0"/>
              <a:t>Thanks a lot. </a:t>
            </a:r>
          </a:p>
          <a:p>
            <a:endParaRPr lang="en-ES" dirty="0"/>
          </a:p>
          <a:p>
            <a:r>
              <a:rPr lang="en-ES" dirty="0"/>
              <a:t>AWS Community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F0C1F-993A-6847-8031-A71E46B1E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321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48</a:t>
            </a:fld>
            <a:endParaRPr lang="en-US"/>
          </a:p>
        </p:txBody>
      </p:sp>
    </p:spTree>
    <p:extLst>
      <p:ext uri="{BB962C8B-B14F-4D97-AF65-F5344CB8AC3E}">
        <p14:creationId xmlns:p14="http://schemas.microsoft.com/office/powerpoint/2010/main" val="366921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…120 Zettabytes? That is the amount of data that we are expected to generate globally in 2024 alone!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point is that there’s too much information and there’s only so much that our little human brains can manage. It was always inevitable that we would need some kind of help to cope with this much data so we could break out of our human limitations. Otherwise we would be stuck with a lot of possibilities and ideas of what could be done but with no means of actually doing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of course, visionaries and industry leaders have been looking at this problem for a very long time and the answer was… (gesture for a cue to see if people fall for it and say “gen ai” ) … NOT generative AI, but…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5</a:t>
            </a:fld>
            <a:endParaRPr lang="en-US"/>
          </a:p>
        </p:txBody>
      </p:sp>
    </p:spTree>
    <p:extLst>
      <p:ext uri="{BB962C8B-B14F-4D97-AF65-F5344CB8AC3E}">
        <p14:creationId xmlns:p14="http://schemas.microsoft.com/office/powerpoint/2010/main" val="3417617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 Machine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Machine learning has become synonymous with AI these days and most of the times people just say AI/ML. These terms have been so intertwined that sometimes people struggle to explain the difference if you ask them. It’s simple: Artificial Intelligence is the what and machine learning is just the how. Generative AI? It’s just not another how.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Ultimately all these technologies and evolutionary steps like gen ai want to achieve the same thing: the simulation of human intelligence. That is what artificial intelligence is pure and simple. It has always been like that whether you were a child in the 80s playing video games against an “AI” which behind the scenes was probably just a crude bunch of simple if  and else statements , or maybe something ”fancier” a switch statement, or whether you are interacting with a chatbot to compose music together using natural language in 2024.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AI has been going on for a long time now. Do you know when the first AI programs were written? It was created by the University of Manchester in England and it was an AI that played checkers which was followed by another one that played chess. See, everything goes back to video games! And that was all the way back in… 1951! That’s right, 1951.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like anything, AI has been evolving since then including technologies that allowed us to apply machine learning to vast sets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6</a:t>
            </a:fld>
            <a:endParaRPr lang="en-US"/>
          </a:p>
        </p:txBody>
      </p:sp>
    </p:spTree>
    <p:extLst>
      <p:ext uri="{BB962C8B-B14F-4D97-AF65-F5344CB8AC3E}">
        <p14:creationId xmlns:p14="http://schemas.microsoft.com/office/powerpoint/2010/main" val="1390350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Traditionally, you would train one model for each task you wanted performed. You could already do text generation before generative AI came about but you had to specifically train a model for that. If you wanted to have a chatbot, you’d train another model. So on and so forth.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Typically you would label your data to make sure the model was optimized for the task you’re building it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7</a:t>
            </a:fld>
            <a:endParaRPr lang="en-US"/>
          </a:p>
        </p:txBody>
      </p:sp>
    </p:spTree>
    <p:extLst>
      <p:ext uri="{BB962C8B-B14F-4D97-AF65-F5344CB8AC3E}">
        <p14:creationId xmlns:p14="http://schemas.microsoft.com/office/powerpoint/2010/main" val="2201205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Labeling data effectively means tagging your data. Say you have a picture of a dog. You could store it with a tag saying ”dog” and ”animal” to tell the machine learning model that this is our human understanding of that picture so it can learn from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process is known 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8</a:t>
            </a:fld>
            <a:endParaRPr lang="en-US"/>
          </a:p>
        </p:txBody>
      </p:sp>
    </p:spTree>
    <p:extLst>
      <p:ext uri="{BB962C8B-B14F-4D97-AF65-F5344CB8AC3E}">
        <p14:creationId xmlns:p14="http://schemas.microsoft.com/office/powerpoint/2010/main" val="3382325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…supervised learning. Humans are the teachers and the machines take it from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opposite of that, as you would expect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0F93D5-4B6F-B147-8F24-93CE4CE853CB}" type="slidenum">
              <a:rPr lang="en-US" smtClean="0"/>
              <a:t>9</a:t>
            </a:fld>
            <a:endParaRPr lang="en-US"/>
          </a:p>
        </p:txBody>
      </p:sp>
    </p:spTree>
    <p:extLst>
      <p:ext uri="{BB962C8B-B14F-4D97-AF65-F5344CB8AC3E}">
        <p14:creationId xmlns:p14="http://schemas.microsoft.com/office/powerpoint/2010/main" val="2076340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grpSp>
        <p:nvGrpSpPr>
          <p:cNvPr id="2" name="Group 1">
            <a:extLst>
              <a:ext uri="{FF2B5EF4-FFF2-40B4-BE49-F238E27FC236}">
                <a16:creationId xmlns:a16="http://schemas.microsoft.com/office/drawing/2014/main" id="{676284C4-4AF4-EA22-567D-61D1450AA7E3}"/>
              </a:ext>
            </a:extLst>
          </p:cNvPr>
          <p:cNvGrpSpPr/>
          <p:nvPr userDrawn="1"/>
        </p:nvGrpSpPr>
        <p:grpSpPr>
          <a:xfrm>
            <a:off x="419100" y="6146333"/>
            <a:ext cx="1570943" cy="566943"/>
            <a:chOff x="695949" y="5451263"/>
            <a:chExt cx="1570943" cy="566943"/>
          </a:xfrm>
        </p:grpSpPr>
        <p:sp>
          <p:nvSpPr>
            <p:cNvPr id="5" name="TextBox 4">
              <a:extLst>
                <a:ext uri="{FF2B5EF4-FFF2-40B4-BE49-F238E27FC236}">
                  <a16:creationId xmlns:a16="http://schemas.microsoft.com/office/drawing/2014/main" id="{C875356F-C390-2973-70F9-AC6FDAE79792}"/>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014B6545-AC85-D494-3E80-B9812C25837F}"/>
                </a:ext>
              </a:extLst>
            </p:cNvPr>
            <p:cNvSpPr txBox="1"/>
            <p:nvPr userDrawn="1"/>
          </p:nvSpPr>
          <p:spPr>
            <a:xfrm>
              <a:off x="695949" y="5556541"/>
              <a:ext cx="157094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102" r="34101" b="38406"/>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grpSp>
        <p:nvGrpSpPr>
          <p:cNvPr id="4" name="Group 3">
            <a:extLst>
              <a:ext uri="{FF2B5EF4-FFF2-40B4-BE49-F238E27FC236}">
                <a16:creationId xmlns:a16="http://schemas.microsoft.com/office/drawing/2014/main" id="{03C25E91-7CCC-4470-F5FB-04CF790411F0}"/>
              </a:ext>
            </a:extLst>
          </p:cNvPr>
          <p:cNvGrpSpPr/>
          <p:nvPr userDrawn="1"/>
        </p:nvGrpSpPr>
        <p:grpSpPr>
          <a:xfrm>
            <a:off x="419100" y="6146333"/>
            <a:ext cx="1651093" cy="566943"/>
            <a:chOff x="695949" y="5451263"/>
            <a:chExt cx="1651093" cy="566943"/>
          </a:xfrm>
        </p:grpSpPr>
        <p:sp>
          <p:nvSpPr>
            <p:cNvPr id="5" name="TextBox 4">
              <a:extLst>
                <a:ext uri="{FF2B5EF4-FFF2-40B4-BE49-F238E27FC236}">
                  <a16:creationId xmlns:a16="http://schemas.microsoft.com/office/drawing/2014/main" id="{FE82860D-EFA2-53AC-5897-22998D0B51C9}"/>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0F62252B-6ED8-36F4-3959-E558BC3B1129}"/>
                </a:ext>
              </a:extLst>
            </p:cNvPr>
            <p:cNvSpPr txBox="1"/>
            <p:nvPr userDrawn="1"/>
          </p:nvSpPr>
          <p:spPr>
            <a:xfrm>
              <a:off x="695949" y="5556541"/>
              <a:ext cx="165109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User Groups</a:t>
              </a:r>
            </a:p>
          </p:txBody>
        </p:sp>
      </p:gr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grpSp>
        <p:nvGrpSpPr>
          <p:cNvPr id="4" name="Group 3">
            <a:extLst>
              <a:ext uri="{FF2B5EF4-FFF2-40B4-BE49-F238E27FC236}">
                <a16:creationId xmlns:a16="http://schemas.microsoft.com/office/drawing/2014/main" id="{698F3EB3-01CD-406E-EFC7-D896D24C27B8}"/>
              </a:ext>
            </a:extLst>
          </p:cNvPr>
          <p:cNvGrpSpPr/>
          <p:nvPr userDrawn="1"/>
        </p:nvGrpSpPr>
        <p:grpSpPr>
          <a:xfrm>
            <a:off x="419100" y="6146333"/>
            <a:ext cx="1651093" cy="566943"/>
            <a:chOff x="695949" y="5451263"/>
            <a:chExt cx="1651093" cy="566943"/>
          </a:xfrm>
        </p:grpSpPr>
        <p:sp>
          <p:nvSpPr>
            <p:cNvPr id="5" name="TextBox 4">
              <a:extLst>
                <a:ext uri="{FF2B5EF4-FFF2-40B4-BE49-F238E27FC236}">
                  <a16:creationId xmlns:a16="http://schemas.microsoft.com/office/drawing/2014/main" id="{F54284EA-7DA8-39E9-AE1E-69E9B4C63A53}"/>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379BA89F-2822-3C21-4A57-A3EB5685E9BB}"/>
                </a:ext>
              </a:extLst>
            </p:cNvPr>
            <p:cNvSpPr txBox="1"/>
            <p:nvPr userDrawn="1"/>
          </p:nvSpPr>
          <p:spPr>
            <a:xfrm>
              <a:off x="695949" y="5556541"/>
              <a:ext cx="165109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User Groups</a:t>
              </a:r>
            </a:p>
          </p:txBody>
        </p:sp>
      </p:grpSp>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Tree>
    <p:extLst>
      <p:ext uri="{BB962C8B-B14F-4D97-AF65-F5344CB8AC3E}">
        <p14:creationId xmlns:p14="http://schemas.microsoft.com/office/powerpoint/2010/main" val="293375522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50232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grpSp>
        <p:nvGrpSpPr>
          <p:cNvPr id="13" name="Group 12">
            <a:extLst>
              <a:ext uri="{FF2B5EF4-FFF2-40B4-BE49-F238E27FC236}">
                <a16:creationId xmlns:a16="http://schemas.microsoft.com/office/drawing/2014/main" id="{39CCF204-999C-5C2A-88A8-6463AB9D82E7}"/>
              </a:ext>
            </a:extLst>
          </p:cNvPr>
          <p:cNvGrpSpPr/>
          <p:nvPr userDrawn="1"/>
        </p:nvGrpSpPr>
        <p:grpSpPr>
          <a:xfrm>
            <a:off x="419100" y="6146333"/>
            <a:ext cx="1570943" cy="566943"/>
            <a:chOff x="695949" y="5451263"/>
            <a:chExt cx="1570943" cy="566943"/>
          </a:xfrm>
        </p:grpSpPr>
        <p:sp>
          <p:nvSpPr>
            <p:cNvPr id="14" name="TextBox 13">
              <a:extLst>
                <a:ext uri="{FF2B5EF4-FFF2-40B4-BE49-F238E27FC236}">
                  <a16:creationId xmlns:a16="http://schemas.microsoft.com/office/drawing/2014/main" id="{1BCE3055-B9EE-39A3-BC0C-D0F901DE12E0}"/>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15" name="TextBox 14">
              <a:extLst>
                <a:ext uri="{FF2B5EF4-FFF2-40B4-BE49-F238E27FC236}">
                  <a16:creationId xmlns:a16="http://schemas.microsoft.com/office/drawing/2014/main" id="{96F472E1-D984-F275-8A68-E2CF5D822A4F}"/>
                </a:ext>
              </a:extLst>
            </p:cNvPr>
            <p:cNvSpPr txBox="1"/>
            <p:nvPr userDrawn="1"/>
          </p:nvSpPr>
          <p:spPr>
            <a:xfrm>
              <a:off x="695949" y="5556541"/>
              <a:ext cx="157094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817" r:id="rId2"/>
    <p:sldLayoutId id="2147483665" r:id="rId3"/>
    <p:sldLayoutId id="2147483691" r:id="rId4"/>
    <p:sldLayoutId id="2147483718" r:id="rId5"/>
    <p:sldLayoutId id="2147483669" r:id="rId6"/>
    <p:sldLayoutId id="2147483666" r:id="rId7"/>
    <p:sldLayoutId id="2147483670" r:id="rId8"/>
    <p:sldLayoutId id="2147483672" r:id="rId9"/>
    <p:sldLayoutId id="2147483668" r:id="rId10"/>
    <p:sldLayoutId id="2147483673" r:id="rId11"/>
    <p:sldLayoutId id="2147483674" r:id="rId12"/>
    <p:sldLayoutId id="2147483732" r:id="rId13"/>
    <p:sldLayoutId id="2147483685" r:id="rId14"/>
    <p:sldLayoutId id="2147483686" r:id="rId15"/>
    <p:sldLayoutId id="2147483710" r:id="rId16"/>
    <p:sldLayoutId id="2147483671" r:id="rId17"/>
    <p:sldLayoutId id="2147483723" r:id="rId18"/>
    <p:sldLayoutId id="2147483720" r:id="rId19"/>
    <p:sldLayoutId id="2147483719" r:id="rId20"/>
    <p:sldLayoutId id="2147483721" r:id="rId21"/>
    <p:sldLayoutId id="2147483702" r:id="rId22"/>
    <p:sldLayoutId id="2147483733" r:id="rId23"/>
    <p:sldLayoutId id="2147483939" r:id="rId24"/>
    <p:sldLayoutId id="2147483683" r:id="rId25"/>
    <p:sldLayoutId id="2147483677" r:id="rId26"/>
    <p:sldLayoutId id="2147483684" r:id="rId27"/>
    <p:sldLayoutId id="2147483701" r:id="rId28"/>
    <p:sldLayoutId id="2147483676" r:id="rId29"/>
    <p:sldLayoutId id="2147483678" r:id="rId30"/>
    <p:sldLayoutId id="2147483675" r:id="rId31"/>
    <p:sldLayoutId id="2147483700" r:id="rId32"/>
    <p:sldLayoutId id="2147483693" r:id="rId33"/>
    <p:sldLayoutId id="2147483725" r:id="rId34"/>
    <p:sldLayoutId id="2147483724" r:id="rId35"/>
    <p:sldLayoutId id="2147483699" r:id="rId36"/>
    <p:sldLayoutId id="2147483708" r:id="rId37"/>
    <p:sldLayoutId id="2147483707" r:id="rId38"/>
    <p:sldLayoutId id="2147483709" r:id="rId39"/>
    <p:sldLayoutId id="2147483712" r:id="rId40"/>
    <p:sldLayoutId id="2147483726" r:id="rId41"/>
    <p:sldLayoutId id="2147483692" r:id="rId42"/>
    <p:sldLayoutId id="2147483695" r:id="rId43"/>
    <p:sldLayoutId id="2147483696" r:id="rId44"/>
    <p:sldLayoutId id="2147483697" r:id="rId45"/>
    <p:sldLayoutId id="2147483704" r:id="rId46"/>
    <p:sldLayoutId id="2147483703" r:id="rId47"/>
    <p:sldLayoutId id="2147483694" r:id="rId48"/>
    <p:sldLayoutId id="2147483729" r:id="rId49"/>
    <p:sldLayoutId id="2147483728" r:id="rId50"/>
    <p:sldLayoutId id="2147483722" r:id="rId51"/>
    <p:sldLayoutId id="2147483730" r:id="rId52"/>
    <p:sldLayoutId id="2147483731" r:id="rId53"/>
    <p:sldLayoutId id="2147483681" r:id="rId54"/>
    <p:sldLayoutId id="2147483727" r:id="rId55"/>
    <p:sldLayoutId id="2147483705" r:id="rId56"/>
    <p:sldLayoutId id="2147483819" r:id="rId57"/>
    <p:sldLayoutId id="2147483820" r:id="rId58"/>
    <p:sldLayoutId id="2147483821" r:id="rId59"/>
    <p:sldLayoutId id="2147483687" r:id="rId60"/>
    <p:sldLayoutId id="2147483690" r:id="rId61"/>
    <p:sldLayoutId id="2147483941" r:id="rId62"/>
    <p:sldLayoutId id="2147483942" r:id="rId63"/>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3.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6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63.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6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6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6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6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6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6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6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6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5.xml"/><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D209-54B3-B622-8C83-7F35CA4C322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9390F78-8588-15F8-A87F-73E3F98DD40A}"/>
              </a:ext>
            </a:extLst>
          </p:cNvPr>
          <p:cNvSpPr>
            <a:spLocks noGrp="1"/>
          </p:cNvSpPr>
          <p:nvPr>
            <p:ph type="sldNum" sz="quarter" idx="4"/>
          </p:nvPr>
        </p:nvSpPr>
        <p:spPr/>
        <p:txBody>
          <a:bodyPr/>
          <a:lstStyle/>
          <a:p>
            <a:fld id="{DC503246-BBCE-4F0A-BCDC-08FC4C52637D}" type="slidenum">
              <a:rPr lang="en-US" smtClean="0"/>
              <a:pPr/>
              <a:t>1</a:t>
            </a:fld>
            <a:endParaRPr lang="en-US"/>
          </a:p>
        </p:txBody>
      </p:sp>
      <p:sp>
        <p:nvSpPr>
          <p:cNvPr id="4" name="TextBox 3">
            <a:extLst>
              <a:ext uri="{FF2B5EF4-FFF2-40B4-BE49-F238E27FC236}">
                <a16:creationId xmlns:a16="http://schemas.microsoft.com/office/drawing/2014/main" id="{AAA0CF24-A347-5446-C426-F8D71DB6ED7B}"/>
              </a:ext>
            </a:extLst>
          </p:cNvPr>
          <p:cNvSpPr txBox="1"/>
          <p:nvPr/>
        </p:nvSpPr>
        <p:spPr>
          <a:xfrm>
            <a:off x="554095" y="472966"/>
            <a:ext cx="1918795" cy="369332"/>
          </a:xfrm>
          <a:prstGeom prst="rect">
            <a:avLst/>
          </a:prstGeom>
          <a:noFill/>
        </p:spPr>
        <p:txBody>
          <a:bodyPr wrap="none" lIns="0" rIns="0" rtlCol="0">
            <a:spAutoFit/>
          </a:bodyPr>
          <a:lstStyle/>
          <a:p>
            <a:pPr algn="ctr"/>
            <a:r>
              <a:rPr lang="en-US" dirty="0"/>
              <a:t>About this deck….</a:t>
            </a:r>
          </a:p>
        </p:txBody>
      </p:sp>
      <p:sp>
        <p:nvSpPr>
          <p:cNvPr id="5" name="TextBox 4">
            <a:extLst>
              <a:ext uri="{FF2B5EF4-FFF2-40B4-BE49-F238E27FC236}">
                <a16:creationId xmlns:a16="http://schemas.microsoft.com/office/drawing/2014/main" id="{4D524FA5-821B-5937-95E1-13138F7F17C2}"/>
              </a:ext>
            </a:extLst>
          </p:cNvPr>
          <p:cNvSpPr txBox="1"/>
          <p:nvPr/>
        </p:nvSpPr>
        <p:spPr>
          <a:xfrm>
            <a:off x="554095" y="839447"/>
            <a:ext cx="10447580" cy="769441"/>
          </a:xfrm>
          <a:prstGeom prst="rect">
            <a:avLst/>
          </a:prstGeom>
          <a:noFill/>
        </p:spPr>
        <p:txBody>
          <a:bodyPr wrap="square" lIns="0" rIns="0" rtlCol="0">
            <a:spAutoFit/>
          </a:bodyPr>
          <a:lstStyle/>
          <a:p>
            <a:r>
              <a:rPr lang="en-US" sz="4400" dirty="0"/>
              <a:t>Hello!</a:t>
            </a:r>
          </a:p>
        </p:txBody>
      </p:sp>
      <p:sp>
        <p:nvSpPr>
          <p:cNvPr id="6" name="TextBox 5">
            <a:extLst>
              <a:ext uri="{FF2B5EF4-FFF2-40B4-BE49-F238E27FC236}">
                <a16:creationId xmlns:a16="http://schemas.microsoft.com/office/drawing/2014/main" id="{86C21B70-E716-D5D5-F7AE-A466660DE50E}"/>
              </a:ext>
            </a:extLst>
          </p:cNvPr>
          <p:cNvSpPr txBox="1"/>
          <p:nvPr/>
        </p:nvSpPr>
        <p:spPr>
          <a:xfrm>
            <a:off x="554095" y="1606036"/>
            <a:ext cx="10447580" cy="646331"/>
          </a:xfrm>
          <a:prstGeom prst="rect">
            <a:avLst/>
          </a:prstGeom>
          <a:noFill/>
        </p:spPr>
        <p:txBody>
          <a:bodyPr wrap="square" lIns="0" rIns="0" rtlCol="0">
            <a:spAutoFit/>
          </a:bodyPr>
          <a:lstStyle/>
          <a:p>
            <a:r>
              <a:rPr lang="en-US" dirty="0">
                <a:solidFill>
                  <a:schemeClr val="tx1">
                    <a:lumMod val="50000"/>
                    <a:lumOff val="50000"/>
                  </a:schemeClr>
                </a:solidFill>
              </a:rPr>
              <a:t>This deck is provided along with a collection of resources to help you host a generative AI themed event that will inform, educate and delight. </a:t>
            </a:r>
          </a:p>
        </p:txBody>
      </p:sp>
      <p:sp>
        <p:nvSpPr>
          <p:cNvPr id="7" name="TextBox 6">
            <a:extLst>
              <a:ext uri="{FF2B5EF4-FFF2-40B4-BE49-F238E27FC236}">
                <a16:creationId xmlns:a16="http://schemas.microsoft.com/office/drawing/2014/main" id="{9BF6BD1D-2655-482D-CF92-1C980D2BFB86}"/>
              </a:ext>
            </a:extLst>
          </p:cNvPr>
          <p:cNvSpPr txBox="1"/>
          <p:nvPr/>
        </p:nvSpPr>
        <p:spPr>
          <a:xfrm>
            <a:off x="567564" y="2535604"/>
            <a:ext cx="10447580" cy="1477328"/>
          </a:xfrm>
          <a:prstGeom prst="rect">
            <a:avLst/>
          </a:prstGeom>
          <a:noFill/>
        </p:spPr>
        <p:txBody>
          <a:bodyPr wrap="square" lIns="0" rIns="0" rtlCol="0">
            <a:spAutoFit/>
          </a:bodyPr>
          <a:lstStyle/>
          <a:p>
            <a:r>
              <a:rPr lang="en-US" dirty="0"/>
              <a:t>Synopsis: </a:t>
            </a:r>
          </a:p>
          <a:p>
            <a:r>
              <a:rPr lang="en-US" sz="1200" dirty="0"/>
              <a:t>This presentation provides a comprehensive overview of the key concepts, technologies, and techniques underlying generative AI. It covers the evolution from traditional machine learning to foundation models powered by transformer architecture and self-attention mechanisms. The presentation explains foundation models, vector embeddings, and customization methods like fine-tuning, continued pre-training, and retrieval augmented generation (RAG). It also discusses practical implementation using Amazon Bedrock and AWS services, making generative AI accessible to developers. With a mix of conceptual explanations and code examples, this presentation equips attendees with a solid understanding of generative AI and the ability to start leveraging it in their applications.</a:t>
            </a:r>
            <a:endParaRPr lang="en-US" sz="1100" dirty="0"/>
          </a:p>
        </p:txBody>
      </p:sp>
      <p:sp>
        <p:nvSpPr>
          <p:cNvPr id="9" name="TextBox 8">
            <a:extLst>
              <a:ext uri="{FF2B5EF4-FFF2-40B4-BE49-F238E27FC236}">
                <a16:creationId xmlns:a16="http://schemas.microsoft.com/office/drawing/2014/main" id="{B0A8F884-AA3A-BAA1-C359-19A29D7A8FE5}"/>
              </a:ext>
            </a:extLst>
          </p:cNvPr>
          <p:cNvSpPr txBox="1"/>
          <p:nvPr/>
        </p:nvSpPr>
        <p:spPr>
          <a:xfrm>
            <a:off x="491035" y="4565670"/>
            <a:ext cx="6195848" cy="1200329"/>
          </a:xfrm>
          <a:prstGeom prst="rect">
            <a:avLst/>
          </a:prstGeom>
          <a:noFill/>
        </p:spPr>
        <p:txBody>
          <a:bodyPr wrap="square">
            <a:spAutoFit/>
          </a:bodyPr>
          <a:lstStyle/>
          <a:p>
            <a:r>
              <a:rPr lang="en-US" dirty="0"/>
              <a:t>Level</a:t>
            </a:r>
            <a:r>
              <a:rPr lang="en-US"/>
              <a:t>: 100-200</a:t>
            </a:r>
            <a:endParaRPr lang="en-US" dirty="0"/>
          </a:p>
          <a:p>
            <a:endParaRPr lang="en-US" dirty="0"/>
          </a:p>
          <a:p>
            <a:r>
              <a:rPr lang="en-US" sz="1800" i="1" dirty="0"/>
              <a:t>(*The level can be adjusted by the presenter to meet the needs of the audience.)  </a:t>
            </a:r>
          </a:p>
        </p:txBody>
      </p:sp>
    </p:spTree>
    <p:extLst>
      <p:ext uri="{BB962C8B-B14F-4D97-AF65-F5344CB8AC3E}">
        <p14:creationId xmlns:p14="http://schemas.microsoft.com/office/powerpoint/2010/main" val="11877828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EAEE9-44FE-5641-1749-086A461F7183}"/>
              </a:ext>
            </a:extLst>
          </p:cNvPr>
          <p:cNvSpPr txBox="1"/>
          <p:nvPr/>
        </p:nvSpPr>
        <p:spPr>
          <a:xfrm>
            <a:off x="999998" y="1397000"/>
            <a:ext cx="10192004" cy="1015663"/>
          </a:xfrm>
          <a:prstGeom prst="rect">
            <a:avLst/>
          </a:prstGeom>
          <a:noFill/>
        </p:spPr>
        <p:txBody>
          <a:bodyPr wrap="square" lIns="60000">
            <a:spAutoFit/>
          </a:bodyPr>
          <a:lstStyle/>
          <a:p>
            <a:pPr algn="ctr" rtl="0"/>
            <a:r>
              <a:rPr lang="en-GB" sz="6000" dirty="0">
                <a:latin typeface="Amazon Ember" panose="020B0603020204020204" pitchFamily="34" charset="0"/>
              </a:rPr>
              <a:t>Supervised Learning</a:t>
            </a:r>
          </a:p>
        </p:txBody>
      </p:sp>
      <p:sp>
        <p:nvSpPr>
          <p:cNvPr id="3" name="TextBox 2">
            <a:extLst>
              <a:ext uri="{FF2B5EF4-FFF2-40B4-BE49-F238E27FC236}">
                <a16:creationId xmlns:a16="http://schemas.microsoft.com/office/drawing/2014/main" id="{1CA2007B-4792-5A9C-174A-D9DBA1959F2F}"/>
              </a:ext>
            </a:extLst>
          </p:cNvPr>
          <p:cNvSpPr txBox="1"/>
          <p:nvPr/>
        </p:nvSpPr>
        <p:spPr>
          <a:xfrm>
            <a:off x="1015629" y="3501000"/>
            <a:ext cx="10192004" cy="1015663"/>
          </a:xfrm>
          <a:prstGeom prst="rect">
            <a:avLst/>
          </a:prstGeom>
          <a:noFill/>
        </p:spPr>
        <p:txBody>
          <a:bodyPr wrap="square" lIns="60000">
            <a:spAutoFit/>
          </a:bodyPr>
          <a:lstStyle/>
          <a:p>
            <a:pPr algn="ctr" rtl="0"/>
            <a:r>
              <a:rPr lang="en-GB" sz="6000" dirty="0">
                <a:latin typeface="Amazon Ember" panose="020B0603020204020204" pitchFamily="34" charset="0"/>
              </a:rPr>
              <a:t>Unsupervised Learning</a:t>
            </a:r>
          </a:p>
        </p:txBody>
      </p:sp>
    </p:spTree>
    <p:extLst>
      <p:ext uri="{BB962C8B-B14F-4D97-AF65-F5344CB8AC3E}">
        <p14:creationId xmlns:p14="http://schemas.microsoft.com/office/powerpoint/2010/main" val="13520750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84B10F2B-DD0A-106F-FB32-85D0E3DF4286}"/>
              </a:ext>
            </a:extLst>
          </p:cNvPr>
          <p:cNvGrpSpPr/>
          <p:nvPr/>
        </p:nvGrpSpPr>
        <p:grpSpPr>
          <a:xfrm>
            <a:off x="3403600" y="482600"/>
            <a:ext cx="5717261" cy="5717261"/>
            <a:chOff x="10460863" y="-999057"/>
            <a:chExt cx="9689010" cy="9689010"/>
          </a:xfrm>
        </p:grpSpPr>
        <p:sp>
          <p:nvSpPr>
            <p:cNvPr id="55" name="Oval 54">
              <a:extLst>
                <a:ext uri="{FF2B5EF4-FFF2-40B4-BE49-F238E27FC236}">
                  <a16:creationId xmlns:a16="http://schemas.microsoft.com/office/drawing/2014/main" id="{02FD3727-3A99-2043-35D3-5F8102554C54}"/>
                </a:ext>
              </a:extLst>
            </p:cNvPr>
            <p:cNvSpPr/>
            <p:nvPr/>
          </p:nvSpPr>
          <p:spPr>
            <a:xfrm>
              <a:off x="10460863" y="-999057"/>
              <a:ext cx="9689010" cy="9689010"/>
            </a:xfrm>
            <a:prstGeom prst="ellipse">
              <a:avLst/>
            </a:prstGeom>
            <a:solidFill>
              <a:schemeClr val="accent4">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7469"/>
              <a:endParaRPr lang="en-US" sz="703" dirty="0" err="1">
                <a:solidFill>
                  <a:srgbClr val="FFFFFF"/>
                </a:solidFill>
                <a:latin typeface="Amazon Ember Display"/>
              </a:endParaRPr>
            </a:p>
          </p:txBody>
        </p:sp>
        <p:sp>
          <p:nvSpPr>
            <p:cNvPr id="56" name="Rounded Rectangle 55">
              <a:extLst>
                <a:ext uri="{FF2B5EF4-FFF2-40B4-BE49-F238E27FC236}">
                  <a16:creationId xmlns:a16="http://schemas.microsoft.com/office/drawing/2014/main" id="{E2EFFDA1-DA0D-CE81-4525-A3B5F65DED11}"/>
                </a:ext>
              </a:extLst>
            </p:cNvPr>
            <p:cNvSpPr/>
            <p:nvPr/>
          </p:nvSpPr>
          <p:spPr>
            <a:xfrm>
              <a:off x="12163871" y="517356"/>
              <a:ext cx="6266606" cy="9373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7469">
                <a:defRPr/>
              </a:pPr>
              <a:r>
                <a:rPr lang="en-US" sz="1600" b="1" spc="23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FOUNDATION MODELS</a:t>
              </a:r>
            </a:p>
          </p:txBody>
        </p:sp>
        <p:grpSp>
          <p:nvGrpSpPr>
            <p:cNvPr id="57" name="Group 56">
              <a:extLst>
                <a:ext uri="{FF2B5EF4-FFF2-40B4-BE49-F238E27FC236}">
                  <a16:creationId xmlns:a16="http://schemas.microsoft.com/office/drawing/2014/main" id="{35E7202F-E6C4-D7A2-F6D9-10929083F7CC}"/>
                </a:ext>
              </a:extLst>
            </p:cNvPr>
            <p:cNvGrpSpPr/>
            <p:nvPr/>
          </p:nvGrpSpPr>
          <p:grpSpPr>
            <a:xfrm>
              <a:off x="10846788" y="1545124"/>
              <a:ext cx="8938318" cy="4515896"/>
              <a:chOff x="10846788" y="1545124"/>
              <a:chExt cx="8938318" cy="4515896"/>
            </a:xfrm>
          </p:grpSpPr>
          <p:sp>
            <p:nvSpPr>
              <p:cNvPr id="58" name="Rounded Rectangle 57">
                <a:extLst>
                  <a:ext uri="{FF2B5EF4-FFF2-40B4-BE49-F238E27FC236}">
                    <a16:creationId xmlns:a16="http://schemas.microsoft.com/office/drawing/2014/main" id="{6583D637-EB98-2776-1CB9-3EFC8469DA53}"/>
                  </a:ext>
                </a:extLst>
              </p:cNvPr>
              <p:cNvSpPr/>
              <p:nvPr/>
            </p:nvSpPr>
            <p:spPr>
              <a:xfrm>
                <a:off x="12493021" y="1545124"/>
                <a:ext cx="1681777" cy="4515896"/>
              </a:xfrm>
              <a:prstGeom prst="roundRect">
                <a:avLst>
                  <a:gd name="adj" fmla="val 50000"/>
                </a:avLst>
              </a:prstGeom>
              <a:solidFill>
                <a:schemeClr val="bg1">
                  <a:alpha val="48984"/>
                </a:schemeClr>
              </a:solidFill>
              <a:ln w="381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7469">
                  <a:defRPr/>
                </a:pPr>
                <a:endParaRPr lang="en-US" sz="703" dirty="0" err="1">
                  <a:solidFill>
                    <a:srgbClr val="FFFFFF"/>
                  </a:solidFill>
                  <a:latin typeface="Amazon Ember Display"/>
                </a:endParaRPr>
              </a:p>
            </p:txBody>
          </p:sp>
          <p:sp>
            <p:nvSpPr>
              <p:cNvPr id="59" name="TextBox 58">
                <a:extLst>
                  <a:ext uri="{FF2B5EF4-FFF2-40B4-BE49-F238E27FC236}">
                    <a16:creationId xmlns:a16="http://schemas.microsoft.com/office/drawing/2014/main" id="{BBE0F217-3DFF-6C37-B71F-2AB24BB50421}"/>
                  </a:ext>
                </a:extLst>
              </p:cNvPr>
              <p:cNvSpPr txBox="1"/>
              <p:nvPr/>
            </p:nvSpPr>
            <p:spPr>
              <a:xfrm>
                <a:off x="12574234" y="2011173"/>
                <a:ext cx="1513271" cy="504094"/>
              </a:xfrm>
              <a:prstGeom prst="rect">
                <a:avLst/>
              </a:prstGeom>
              <a:noFill/>
            </p:spPr>
            <p:txBody>
              <a:bodyPr wrap="square">
                <a:spAutoFit/>
              </a:bodyPr>
              <a:lstStyle/>
              <a:p>
                <a:pPr algn="ctr" defTabSz="361221">
                  <a:defRPr/>
                </a:pPr>
                <a:r>
                  <a:rPr lang="en-US" sz="1333" b="1" dirty="0">
                    <a:latin typeface="Amazon Ember Mono" panose="020B0509020204020204" pitchFamily="49" charset="0"/>
                    <a:ea typeface="Amazon Ember Mono" panose="020B0509020204020204" pitchFamily="49" charset="0"/>
                    <a:cs typeface="Amazon Ember Mono" panose="020B0509020204020204" pitchFamily="49" charset="0"/>
                  </a:rPr>
                  <a:t>Pretrain</a:t>
                </a:r>
              </a:p>
            </p:txBody>
          </p:sp>
          <p:cxnSp>
            <p:nvCxnSpPr>
              <p:cNvPr id="60" name="Straight Arrow Connector 59">
                <a:extLst>
                  <a:ext uri="{FF2B5EF4-FFF2-40B4-BE49-F238E27FC236}">
                    <a16:creationId xmlns:a16="http://schemas.microsoft.com/office/drawing/2014/main" id="{1122D3B2-0ECE-E96F-E435-CFC7B97CA4B4}"/>
                  </a:ext>
                </a:extLst>
              </p:cNvPr>
              <p:cNvCxnSpPr>
                <a:cxnSpLocks/>
              </p:cNvCxnSpPr>
              <p:nvPr/>
            </p:nvCxnSpPr>
            <p:spPr>
              <a:xfrm>
                <a:off x="13136731" y="3985726"/>
                <a:ext cx="433610" cy="0"/>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23662CA-6E70-62EF-702C-DE7510FABD5C}"/>
                  </a:ext>
                </a:extLst>
              </p:cNvPr>
              <p:cNvSpPr/>
              <p:nvPr/>
            </p:nvSpPr>
            <p:spPr>
              <a:xfrm>
                <a:off x="15201000" y="1545124"/>
                <a:ext cx="1681777" cy="4515896"/>
              </a:xfrm>
              <a:prstGeom prst="roundRect">
                <a:avLst>
                  <a:gd name="adj" fmla="val 50000"/>
                </a:avLst>
              </a:prstGeom>
              <a:solidFill>
                <a:schemeClr val="bg1">
                  <a:alpha val="48984"/>
                </a:schemeClr>
              </a:solidFill>
              <a:ln w="381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7469">
                  <a:defRPr/>
                </a:pPr>
                <a:endParaRPr lang="en-US" sz="703" dirty="0" err="1">
                  <a:solidFill>
                    <a:srgbClr val="FFFFFF"/>
                  </a:solidFill>
                  <a:latin typeface="Amazon Ember Display"/>
                </a:endParaRPr>
              </a:p>
            </p:txBody>
          </p:sp>
          <p:sp>
            <p:nvSpPr>
              <p:cNvPr id="62" name="Rectangle: Rounded Corners 32">
                <a:extLst>
                  <a:ext uri="{FF2B5EF4-FFF2-40B4-BE49-F238E27FC236}">
                    <a16:creationId xmlns:a16="http://schemas.microsoft.com/office/drawing/2014/main" id="{8E63DDD7-9E5D-6701-A5DC-FA01833E3AB0}"/>
                  </a:ext>
                </a:extLst>
              </p:cNvPr>
              <p:cNvSpPr/>
              <p:nvPr/>
            </p:nvSpPr>
            <p:spPr>
              <a:xfrm>
                <a:off x="16467212" y="2537805"/>
                <a:ext cx="2798136"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63" name="Rectangle: Rounded Corners 33">
                <a:extLst>
                  <a:ext uri="{FF2B5EF4-FFF2-40B4-BE49-F238E27FC236}">
                    <a16:creationId xmlns:a16="http://schemas.microsoft.com/office/drawing/2014/main" id="{80615CB1-6AF0-BEBE-D5AC-530E10AB9117}"/>
                  </a:ext>
                </a:extLst>
              </p:cNvPr>
              <p:cNvSpPr/>
              <p:nvPr/>
            </p:nvSpPr>
            <p:spPr>
              <a:xfrm>
                <a:off x="16467212" y="3135703"/>
                <a:ext cx="3091794"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64" name="Rectangle: Rounded Corners 34">
                <a:extLst>
                  <a:ext uri="{FF2B5EF4-FFF2-40B4-BE49-F238E27FC236}">
                    <a16:creationId xmlns:a16="http://schemas.microsoft.com/office/drawing/2014/main" id="{CE74A97D-8041-D865-5D9D-2D80B297FED8}"/>
                  </a:ext>
                </a:extLst>
              </p:cNvPr>
              <p:cNvSpPr/>
              <p:nvPr/>
            </p:nvSpPr>
            <p:spPr>
              <a:xfrm>
                <a:off x="16467210" y="3733601"/>
                <a:ext cx="3317896"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65" name="Rectangle: Rounded Corners 35">
                <a:extLst>
                  <a:ext uri="{FF2B5EF4-FFF2-40B4-BE49-F238E27FC236}">
                    <a16:creationId xmlns:a16="http://schemas.microsoft.com/office/drawing/2014/main" id="{E6E7D8BF-2412-90FE-337F-F1C6304898B7}"/>
                  </a:ext>
                </a:extLst>
              </p:cNvPr>
              <p:cNvSpPr/>
              <p:nvPr/>
            </p:nvSpPr>
            <p:spPr>
              <a:xfrm>
                <a:off x="16467212" y="4331499"/>
                <a:ext cx="3091794"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66" name="Rectangle: Rounded Corners 36">
                <a:extLst>
                  <a:ext uri="{FF2B5EF4-FFF2-40B4-BE49-F238E27FC236}">
                    <a16:creationId xmlns:a16="http://schemas.microsoft.com/office/drawing/2014/main" id="{4D691843-ABBD-632B-B8F6-397EB925DE1E}"/>
                  </a:ext>
                </a:extLst>
              </p:cNvPr>
              <p:cNvSpPr/>
              <p:nvPr/>
            </p:nvSpPr>
            <p:spPr>
              <a:xfrm>
                <a:off x="16467212" y="4929397"/>
                <a:ext cx="2798136"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67" name="TextBox 66">
                <a:extLst>
                  <a:ext uri="{FF2B5EF4-FFF2-40B4-BE49-F238E27FC236}">
                    <a16:creationId xmlns:a16="http://schemas.microsoft.com/office/drawing/2014/main" id="{5A234B67-986A-35AB-9DEA-0294810BC8A9}"/>
                  </a:ext>
                </a:extLst>
              </p:cNvPr>
              <p:cNvSpPr txBox="1"/>
              <p:nvPr/>
            </p:nvSpPr>
            <p:spPr>
              <a:xfrm>
                <a:off x="15359983" y="1976468"/>
                <a:ext cx="1344762" cy="504094"/>
              </a:xfrm>
              <a:prstGeom prst="rect">
                <a:avLst/>
              </a:prstGeom>
              <a:noFill/>
            </p:spPr>
            <p:txBody>
              <a:bodyPr wrap="square">
                <a:spAutoFit/>
              </a:bodyPr>
              <a:lstStyle/>
              <a:p>
                <a:pPr algn="ctr" defTabSz="361221">
                  <a:defRPr/>
                </a:pPr>
                <a:r>
                  <a:rPr lang="en-US" sz="1333" b="1" dirty="0">
                    <a:latin typeface="Amazon Ember Mono" panose="020B0509020204020204" pitchFamily="49" charset="0"/>
                    <a:ea typeface="Amazon Ember Mono" panose="020B0509020204020204" pitchFamily="49" charset="0"/>
                    <a:cs typeface="Amazon Ember Mono" panose="020B0509020204020204" pitchFamily="49" charset="0"/>
                  </a:rPr>
                  <a:t>Adapt</a:t>
                </a:r>
              </a:p>
            </p:txBody>
          </p:sp>
          <p:sp>
            <p:nvSpPr>
              <p:cNvPr id="68" name="TextBox 67">
                <a:extLst>
                  <a:ext uri="{FF2B5EF4-FFF2-40B4-BE49-F238E27FC236}">
                    <a16:creationId xmlns:a16="http://schemas.microsoft.com/office/drawing/2014/main" id="{DEC1136D-D890-F0B1-45EA-0BFA58E7DFE1}"/>
                  </a:ext>
                </a:extLst>
              </p:cNvPr>
              <p:cNvSpPr txBox="1"/>
              <p:nvPr/>
            </p:nvSpPr>
            <p:spPr>
              <a:xfrm>
                <a:off x="17135875" y="1976468"/>
                <a:ext cx="1560429" cy="504094"/>
              </a:xfrm>
              <a:prstGeom prst="rect">
                <a:avLst/>
              </a:prstGeom>
              <a:noFill/>
            </p:spPr>
            <p:txBody>
              <a:bodyPr wrap="square">
                <a:spAutoFit/>
              </a:bodyPr>
              <a:lstStyle/>
              <a:p>
                <a:pPr algn="ctr" defTabSz="361221">
                  <a:defRPr/>
                </a:pPr>
                <a:r>
                  <a:rPr lang="en-US" sz="1333" b="1" dirty="0">
                    <a:latin typeface="Amazon Ember Duospace" panose="020B0509020204020204" pitchFamily="49" charset="0"/>
                    <a:ea typeface="Amazon Ember Duospace" panose="020B0509020204020204" pitchFamily="49" charset="0"/>
                    <a:cs typeface="Amazon Ember Duospace" panose="020B0509020204020204" pitchFamily="49" charset="0"/>
                  </a:rPr>
                  <a:t>Tasks</a:t>
                </a:r>
              </a:p>
            </p:txBody>
          </p:sp>
          <p:grpSp>
            <p:nvGrpSpPr>
              <p:cNvPr id="69" name="Group 68">
                <a:extLst>
                  <a:ext uri="{FF2B5EF4-FFF2-40B4-BE49-F238E27FC236}">
                    <a16:creationId xmlns:a16="http://schemas.microsoft.com/office/drawing/2014/main" id="{F79E436A-F19F-9178-199E-2BE8ED5B68FF}"/>
                  </a:ext>
                </a:extLst>
              </p:cNvPr>
              <p:cNvGrpSpPr/>
              <p:nvPr/>
            </p:nvGrpSpPr>
            <p:grpSpPr>
              <a:xfrm>
                <a:off x="15359981" y="2783832"/>
                <a:ext cx="889186" cy="2395656"/>
                <a:chOff x="1905824" y="2387517"/>
                <a:chExt cx="2076058" cy="2395656"/>
              </a:xfrm>
            </p:grpSpPr>
            <p:cxnSp>
              <p:nvCxnSpPr>
                <p:cNvPr id="82" name="Straight Arrow Connector 81">
                  <a:extLst>
                    <a:ext uri="{FF2B5EF4-FFF2-40B4-BE49-F238E27FC236}">
                      <a16:creationId xmlns:a16="http://schemas.microsoft.com/office/drawing/2014/main" id="{80133C38-1F80-E17A-1975-9086E70A28AB}"/>
                    </a:ext>
                  </a:extLst>
                </p:cNvPr>
                <p:cNvCxnSpPr>
                  <a:cxnSpLocks/>
                </p:cNvCxnSpPr>
                <p:nvPr/>
              </p:nvCxnSpPr>
              <p:spPr>
                <a:xfrm>
                  <a:off x="1905824" y="3589411"/>
                  <a:ext cx="2076058" cy="0"/>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462CAC0-A2B9-38B9-A65B-7D24878D62F9}"/>
                    </a:ext>
                  </a:extLst>
                </p:cNvPr>
                <p:cNvCxnSpPr>
                  <a:cxnSpLocks/>
                </p:cNvCxnSpPr>
                <p:nvPr/>
              </p:nvCxnSpPr>
              <p:spPr>
                <a:xfrm flipV="1">
                  <a:off x="2969496" y="2989480"/>
                  <a:ext cx="1012386" cy="4065"/>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D83A51A-8A22-C646-C69A-B5350542F3D8}"/>
                    </a:ext>
                  </a:extLst>
                </p:cNvPr>
                <p:cNvCxnSpPr>
                  <a:cxnSpLocks/>
                </p:cNvCxnSpPr>
                <p:nvPr/>
              </p:nvCxnSpPr>
              <p:spPr>
                <a:xfrm flipV="1">
                  <a:off x="2969496" y="2387517"/>
                  <a:ext cx="1012386" cy="1414"/>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068C45-3F04-4FE6-9691-6F20DC33CEFA}"/>
                    </a:ext>
                  </a:extLst>
                </p:cNvPr>
                <p:cNvCxnSpPr>
                  <a:cxnSpLocks/>
                </p:cNvCxnSpPr>
                <p:nvPr/>
              </p:nvCxnSpPr>
              <p:spPr>
                <a:xfrm flipV="1">
                  <a:off x="2969496" y="4779108"/>
                  <a:ext cx="1012386" cy="4065"/>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FD916A7-4E60-47B3-3604-631C9AB37FC0}"/>
                    </a:ext>
                  </a:extLst>
                </p:cNvPr>
                <p:cNvCxnSpPr>
                  <a:cxnSpLocks/>
                </p:cNvCxnSpPr>
                <p:nvPr/>
              </p:nvCxnSpPr>
              <p:spPr>
                <a:xfrm flipV="1">
                  <a:off x="2969496" y="4177146"/>
                  <a:ext cx="1012386" cy="4065"/>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CEF3E46-BF78-A310-0D69-2CEB022CF0B8}"/>
                  </a:ext>
                </a:extLst>
              </p:cNvPr>
              <p:cNvGrpSpPr/>
              <p:nvPr/>
            </p:nvGrpSpPr>
            <p:grpSpPr>
              <a:xfrm>
                <a:off x="16474324" y="2537805"/>
                <a:ext cx="2933134" cy="2887710"/>
                <a:chOff x="6505003" y="2141490"/>
                <a:chExt cx="2933134" cy="2887710"/>
              </a:xfrm>
            </p:grpSpPr>
            <p:sp>
              <p:nvSpPr>
                <p:cNvPr id="77" name="Rectangle: Rounded Corners 32">
                  <a:extLst>
                    <a:ext uri="{FF2B5EF4-FFF2-40B4-BE49-F238E27FC236}">
                      <a16:creationId xmlns:a16="http://schemas.microsoft.com/office/drawing/2014/main" id="{3EAABC7E-9E58-9C56-D9B9-85EEBB4ADD9F}"/>
                    </a:ext>
                  </a:extLst>
                </p:cNvPr>
                <p:cNvSpPr/>
                <p:nvPr/>
              </p:nvSpPr>
              <p:spPr>
                <a:xfrm>
                  <a:off x="6734746" y="2141490"/>
                  <a:ext cx="2473648"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Text generation</a:t>
                  </a:r>
                </a:p>
              </p:txBody>
            </p:sp>
            <p:sp>
              <p:nvSpPr>
                <p:cNvPr id="78" name="Rectangle: Rounded Corners 33">
                  <a:extLst>
                    <a:ext uri="{FF2B5EF4-FFF2-40B4-BE49-F238E27FC236}">
                      <a16:creationId xmlns:a16="http://schemas.microsoft.com/office/drawing/2014/main" id="{8D072E61-7357-B8ED-9C6A-157D4A0C4607}"/>
                    </a:ext>
                  </a:extLst>
                </p:cNvPr>
                <p:cNvSpPr/>
                <p:nvPr/>
              </p:nvSpPr>
              <p:spPr>
                <a:xfrm>
                  <a:off x="6604944" y="2739388"/>
                  <a:ext cx="2733252"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Summarization</a:t>
                  </a:r>
                </a:p>
              </p:txBody>
            </p:sp>
            <p:sp>
              <p:nvSpPr>
                <p:cNvPr id="79" name="Rectangle: Rounded Corners 34">
                  <a:extLst>
                    <a:ext uri="{FF2B5EF4-FFF2-40B4-BE49-F238E27FC236}">
                      <a16:creationId xmlns:a16="http://schemas.microsoft.com/office/drawing/2014/main" id="{C4E1616D-8EB5-2978-9BDE-A96089EFF659}"/>
                    </a:ext>
                  </a:extLst>
                </p:cNvPr>
                <p:cNvSpPr/>
                <p:nvPr/>
              </p:nvSpPr>
              <p:spPr>
                <a:xfrm>
                  <a:off x="6505003" y="3337286"/>
                  <a:ext cx="2933134"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Info extraction</a:t>
                  </a:r>
                </a:p>
              </p:txBody>
            </p:sp>
            <p:sp>
              <p:nvSpPr>
                <p:cNvPr id="80" name="Rectangle: Rounded Corners 35">
                  <a:extLst>
                    <a:ext uri="{FF2B5EF4-FFF2-40B4-BE49-F238E27FC236}">
                      <a16:creationId xmlns:a16="http://schemas.microsoft.com/office/drawing/2014/main" id="{E02B49C9-3D38-4419-D854-DBCD62E4DE52}"/>
                    </a:ext>
                  </a:extLst>
                </p:cNvPr>
                <p:cNvSpPr/>
                <p:nvPr/>
              </p:nvSpPr>
              <p:spPr>
                <a:xfrm>
                  <a:off x="6604944" y="3935184"/>
                  <a:ext cx="2733252"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Q&amp;A</a:t>
                  </a:r>
                </a:p>
              </p:txBody>
            </p:sp>
            <p:sp>
              <p:nvSpPr>
                <p:cNvPr id="81" name="Rectangle: Rounded Corners 36">
                  <a:extLst>
                    <a:ext uri="{FF2B5EF4-FFF2-40B4-BE49-F238E27FC236}">
                      <a16:creationId xmlns:a16="http://schemas.microsoft.com/office/drawing/2014/main" id="{A751E369-2420-EE8F-8C1C-B859781F46B2}"/>
                    </a:ext>
                  </a:extLst>
                </p:cNvPr>
                <p:cNvSpPr/>
                <p:nvPr/>
              </p:nvSpPr>
              <p:spPr>
                <a:xfrm>
                  <a:off x="6734746" y="4533082"/>
                  <a:ext cx="2473648"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Chatbot</a:t>
                  </a:r>
                </a:p>
              </p:txBody>
            </p:sp>
          </p:grpSp>
          <p:sp>
            <p:nvSpPr>
              <p:cNvPr id="71" name="Oval 70">
                <a:extLst>
                  <a:ext uri="{FF2B5EF4-FFF2-40B4-BE49-F238E27FC236}">
                    <a16:creationId xmlns:a16="http://schemas.microsoft.com/office/drawing/2014/main" id="{5EABD2D9-9D20-0214-5F47-0890A3A0528C}"/>
                  </a:ext>
                </a:extLst>
              </p:cNvPr>
              <p:cNvSpPr/>
              <p:nvPr/>
            </p:nvSpPr>
            <p:spPr>
              <a:xfrm>
                <a:off x="10846788" y="3098193"/>
                <a:ext cx="2009676" cy="1811068"/>
              </a:xfrm>
              <a:prstGeom prst="ellipse">
                <a:avLst/>
              </a:prstGeom>
              <a:gradFill flip="none" rotWithShape="1">
                <a:gsLst>
                  <a:gs pos="0">
                    <a:schemeClr val="accent2"/>
                  </a:gs>
                  <a:gs pos="100000">
                    <a:schemeClr val="accent1"/>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Unlabeled data</a:t>
                </a:r>
              </a:p>
            </p:txBody>
          </p:sp>
          <p:sp>
            <p:nvSpPr>
              <p:cNvPr id="72" name="Arc 71">
                <a:extLst>
                  <a:ext uri="{FF2B5EF4-FFF2-40B4-BE49-F238E27FC236}">
                    <a16:creationId xmlns:a16="http://schemas.microsoft.com/office/drawing/2014/main" id="{E732B922-428F-C71A-001D-41F722642494}"/>
                  </a:ext>
                </a:extLst>
              </p:cNvPr>
              <p:cNvSpPr/>
              <p:nvPr/>
            </p:nvSpPr>
            <p:spPr>
              <a:xfrm rot="16200000">
                <a:off x="15204076" y="2783831"/>
                <a:ext cx="1090539" cy="1090539"/>
              </a:xfrm>
              <a:prstGeom prst="arc">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357469">
                  <a:defRPr/>
                </a:pPr>
                <a:endParaRPr lang="en-US" sz="703">
                  <a:solidFill>
                    <a:srgbClr val="FFFFFF"/>
                  </a:solidFill>
                  <a:latin typeface="Amazon Ember Display"/>
                </a:endParaRPr>
              </a:p>
            </p:txBody>
          </p:sp>
          <p:sp>
            <p:nvSpPr>
              <p:cNvPr id="73" name="Arc 72">
                <a:extLst>
                  <a:ext uri="{FF2B5EF4-FFF2-40B4-BE49-F238E27FC236}">
                    <a16:creationId xmlns:a16="http://schemas.microsoft.com/office/drawing/2014/main" id="{8609D038-28C0-CA1F-3BA3-7599D21AEF88}"/>
                  </a:ext>
                </a:extLst>
              </p:cNvPr>
              <p:cNvSpPr/>
              <p:nvPr/>
            </p:nvSpPr>
            <p:spPr>
              <a:xfrm rot="5400000" flipV="1">
                <a:off x="15204076" y="4088949"/>
                <a:ext cx="1090539" cy="1090539"/>
              </a:xfrm>
              <a:prstGeom prst="arc">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357469">
                  <a:defRPr/>
                </a:pPr>
                <a:endParaRPr lang="en-US" sz="703">
                  <a:solidFill>
                    <a:srgbClr val="FFFFFF"/>
                  </a:solidFill>
                  <a:latin typeface="Amazon Ember Display"/>
                </a:endParaRPr>
              </a:p>
            </p:txBody>
          </p:sp>
          <p:sp>
            <p:nvSpPr>
              <p:cNvPr id="74" name="Arc 73">
                <a:extLst>
                  <a:ext uri="{FF2B5EF4-FFF2-40B4-BE49-F238E27FC236}">
                    <a16:creationId xmlns:a16="http://schemas.microsoft.com/office/drawing/2014/main" id="{1B5F0440-86CE-8461-6A2F-5C7D27C32CA3}"/>
                  </a:ext>
                </a:extLst>
              </p:cNvPr>
              <p:cNvSpPr/>
              <p:nvPr/>
            </p:nvSpPr>
            <p:spPr>
              <a:xfrm rot="16200000">
                <a:off x="15204076" y="3390558"/>
                <a:ext cx="1090539" cy="1090539"/>
              </a:xfrm>
              <a:prstGeom prst="arc">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357469">
                  <a:defRPr/>
                </a:pPr>
                <a:endParaRPr lang="en-US" sz="703">
                  <a:solidFill>
                    <a:srgbClr val="FFFFFF"/>
                  </a:solidFill>
                  <a:latin typeface="Amazon Ember Display"/>
                </a:endParaRPr>
              </a:p>
            </p:txBody>
          </p:sp>
          <p:sp>
            <p:nvSpPr>
              <p:cNvPr id="75" name="Arc 74">
                <a:extLst>
                  <a:ext uri="{FF2B5EF4-FFF2-40B4-BE49-F238E27FC236}">
                    <a16:creationId xmlns:a16="http://schemas.microsoft.com/office/drawing/2014/main" id="{5B3F8879-A69E-C215-FC8A-9E4ABE608CFC}"/>
                  </a:ext>
                </a:extLst>
              </p:cNvPr>
              <p:cNvSpPr/>
              <p:nvPr/>
            </p:nvSpPr>
            <p:spPr>
              <a:xfrm rot="5400000" flipV="1">
                <a:off x="15204076" y="3485348"/>
                <a:ext cx="1090539" cy="1090539"/>
              </a:xfrm>
              <a:prstGeom prst="arc">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357469">
                  <a:defRPr/>
                </a:pPr>
                <a:endParaRPr lang="en-US" sz="703">
                  <a:solidFill>
                    <a:srgbClr val="FFFFFF"/>
                  </a:solidFill>
                  <a:latin typeface="Amazon Ember Display"/>
                </a:endParaRPr>
              </a:p>
            </p:txBody>
          </p:sp>
          <p:sp>
            <p:nvSpPr>
              <p:cNvPr id="76" name="Oval 75">
                <a:extLst>
                  <a:ext uri="{FF2B5EF4-FFF2-40B4-BE49-F238E27FC236}">
                    <a16:creationId xmlns:a16="http://schemas.microsoft.com/office/drawing/2014/main" id="{E08D7C95-6A6F-DDE5-9272-C4A0839E4369}"/>
                  </a:ext>
                </a:extLst>
              </p:cNvPr>
              <p:cNvSpPr/>
              <p:nvPr/>
            </p:nvSpPr>
            <p:spPr>
              <a:xfrm>
                <a:off x="13864392" y="3098193"/>
                <a:ext cx="1811068" cy="1811068"/>
              </a:xfrm>
              <a:prstGeom prst="ellipse">
                <a:avLst/>
              </a:prstGeom>
              <a:gradFill flip="none" rotWithShape="1">
                <a:gsLst>
                  <a:gs pos="0">
                    <a:schemeClr val="accent1"/>
                  </a:gs>
                  <a:gs pos="100000">
                    <a:schemeClr val="accent5"/>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FM</a:t>
                </a:r>
              </a:p>
            </p:txBody>
          </p:sp>
        </p:grpSp>
      </p:grpSp>
    </p:spTree>
    <p:extLst>
      <p:ext uri="{BB962C8B-B14F-4D97-AF65-F5344CB8AC3E}">
        <p14:creationId xmlns:p14="http://schemas.microsoft.com/office/powerpoint/2010/main" val="20677595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EAEE9-44FE-5641-1749-086A461F7183}"/>
              </a:ext>
            </a:extLst>
          </p:cNvPr>
          <p:cNvSpPr txBox="1"/>
          <p:nvPr/>
        </p:nvSpPr>
        <p:spPr>
          <a:xfrm>
            <a:off x="999998" y="2936558"/>
            <a:ext cx="10192004" cy="1015663"/>
          </a:xfrm>
          <a:prstGeom prst="rect">
            <a:avLst/>
          </a:prstGeom>
          <a:noFill/>
        </p:spPr>
        <p:txBody>
          <a:bodyPr wrap="square" lIns="60000">
            <a:spAutoFit/>
          </a:bodyPr>
          <a:lstStyle/>
          <a:p>
            <a:pPr algn="ctr" rtl="0"/>
            <a:r>
              <a:rPr lang="en-GB" sz="6000" dirty="0">
                <a:latin typeface="Amazon Ember" panose="020B0603020204020204" pitchFamily="34" charset="0"/>
              </a:rPr>
              <a:t>Deep Learning</a:t>
            </a:r>
          </a:p>
        </p:txBody>
      </p:sp>
    </p:spTree>
    <p:extLst>
      <p:ext uri="{BB962C8B-B14F-4D97-AF65-F5344CB8AC3E}">
        <p14:creationId xmlns:p14="http://schemas.microsoft.com/office/powerpoint/2010/main" val="10527608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EAEE9-44FE-5641-1749-086A461F7183}"/>
              </a:ext>
            </a:extLst>
          </p:cNvPr>
          <p:cNvSpPr txBox="1"/>
          <p:nvPr/>
        </p:nvSpPr>
        <p:spPr>
          <a:xfrm>
            <a:off x="999998" y="1193800"/>
            <a:ext cx="10192004" cy="4709366"/>
          </a:xfrm>
          <a:prstGeom prst="rect">
            <a:avLst/>
          </a:prstGeom>
          <a:noFill/>
        </p:spPr>
        <p:txBody>
          <a:bodyPr wrap="square" lIns="60000">
            <a:spAutoFit/>
          </a:bodyPr>
          <a:lstStyle/>
          <a:p>
            <a:pPr algn="ctr" rtl="0"/>
            <a:r>
              <a:rPr lang="en-GB" sz="10001" dirty="0">
                <a:latin typeface="Amazon Ember" panose="020B0603020204020204" pitchFamily="34" charset="0"/>
              </a:rPr>
              <a:t>Attention Is</a:t>
            </a:r>
          </a:p>
          <a:p>
            <a:pPr algn="ctr" rtl="0"/>
            <a:r>
              <a:rPr lang="en-GB" sz="10001" dirty="0">
                <a:latin typeface="Amazon Ember" panose="020B0603020204020204" pitchFamily="34" charset="0"/>
              </a:rPr>
              <a:t>All You</a:t>
            </a:r>
          </a:p>
          <a:p>
            <a:pPr algn="ctr" rtl="0"/>
            <a:r>
              <a:rPr lang="en-GB" sz="10001" dirty="0">
                <a:latin typeface="Amazon Ember" panose="020B0603020204020204" pitchFamily="34" charset="0"/>
              </a:rPr>
              <a:t>Need</a:t>
            </a:r>
          </a:p>
        </p:txBody>
      </p:sp>
    </p:spTree>
    <p:extLst>
      <p:ext uri="{BB962C8B-B14F-4D97-AF65-F5344CB8AC3E}">
        <p14:creationId xmlns:p14="http://schemas.microsoft.com/office/powerpoint/2010/main" val="28355740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13C8256-7EAA-4053-4276-CEAF49276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283949"/>
            <a:ext cx="4466167" cy="6290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E1E772-42FC-9613-6880-0080D12F180D}"/>
              </a:ext>
            </a:extLst>
          </p:cNvPr>
          <p:cNvSpPr txBox="1"/>
          <p:nvPr/>
        </p:nvSpPr>
        <p:spPr>
          <a:xfrm>
            <a:off x="264160" y="276658"/>
            <a:ext cx="7244080" cy="769441"/>
          </a:xfrm>
          <a:prstGeom prst="rect">
            <a:avLst/>
          </a:prstGeom>
          <a:noFill/>
        </p:spPr>
        <p:txBody>
          <a:bodyPr wrap="square" rtlCol="0">
            <a:spAutoFit/>
          </a:bodyPr>
          <a:lstStyle/>
          <a:p>
            <a:r>
              <a:rPr lang="en-US" sz="4400" b="1" dirty="0"/>
              <a:t>Transformer Architecture</a:t>
            </a:r>
          </a:p>
        </p:txBody>
      </p:sp>
      <p:sp>
        <p:nvSpPr>
          <p:cNvPr id="4" name="TextBox 3">
            <a:extLst>
              <a:ext uri="{FF2B5EF4-FFF2-40B4-BE49-F238E27FC236}">
                <a16:creationId xmlns:a16="http://schemas.microsoft.com/office/drawing/2014/main" id="{69933ACB-65F2-F9B7-F45F-BECEF7D0A33A}"/>
              </a:ext>
            </a:extLst>
          </p:cNvPr>
          <p:cNvSpPr txBox="1"/>
          <p:nvPr/>
        </p:nvSpPr>
        <p:spPr>
          <a:xfrm>
            <a:off x="955040" y="1671778"/>
            <a:ext cx="4406557" cy="769441"/>
          </a:xfrm>
          <a:prstGeom prst="rect">
            <a:avLst/>
          </a:prstGeom>
          <a:noFill/>
        </p:spPr>
        <p:txBody>
          <a:bodyPr wrap="square" rtlCol="0">
            <a:spAutoFit/>
          </a:bodyPr>
          <a:lstStyle/>
          <a:p>
            <a:r>
              <a:rPr lang="en-US" sz="4400" dirty="0"/>
              <a:t>Self-attention</a:t>
            </a:r>
          </a:p>
        </p:txBody>
      </p:sp>
      <p:sp>
        <p:nvSpPr>
          <p:cNvPr id="5" name="TextBox 4">
            <a:extLst>
              <a:ext uri="{FF2B5EF4-FFF2-40B4-BE49-F238E27FC236}">
                <a16:creationId xmlns:a16="http://schemas.microsoft.com/office/drawing/2014/main" id="{1F42ACF0-4A5C-FA87-A80C-A2C5C8CF0DFE}"/>
              </a:ext>
            </a:extLst>
          </p:cNvPr>
          <p:cNvSpPr txBox="1"/>
          <p:nvPr/>
        </p:nvSpPr>
        <p:spPr>
          <a:xfrm>
            <a:off x="955040" y="4607560"/>
            <a:ext cx="5293360" cy="769441"/>
          </a:xfrm>
          <a:prstGeom prst="rect">
            <a:avLst/>
          </a:prstGeom>
          <a:noFill/>
        </p:spPr>
        <p:txBody>
          <a:bodyPr wrap="square" rtlCol="0">
            <a:spAutoFit/>
          </a:bodyPr>
          <a:lstStyle/>
          <a:p>
            <a:r>
              <a:rPr lang="en-US" sz="4400" dirty="0"/>
              <a:t>Positional Encoding</a:t>
            </a:r>
          </a:p>
        </p:txBody>
      </p:sp>
      <p:sp>
        <p:nvSpPr>
          <p:cNvPr id="6" name="TextBox 5">
            <a:extLst>
              <a:ext uri="{FF2B5EF4-FFF2-40B4-BE49-F238E27FC236}">
                <a16:creationId xmlns:a16="http://schemas.microsoft.com/office/drawing/2014/main" id="{B5076B23-EBCE-2216-D3A7-1DC9827C186F}"/>
              </a:ext>
            </a:extLst>
          </p:cNvPr>
          <p:cNvSpPr txBox="1"/>
          <p:nvPr/>
        </p:nvSpPr>
        <p:spPr>
          <a:xfrm>
            <a:off x="955040" y="3139669"/>
            <a:ext cx="5872480" cy="769441"/>
          </a:xfrm>
          <a:prstGeom prst="rect">
            <a:avLst/>
          </a:prstGeom>
          <a:noFill/>
        </p:spPr>
        <p:txBody>
          <a:bodyPr wrap="square" rtlCol="0">
            <a:spAutoFit/>
          </a:bodyPr>
          <a:lstStyle/>
          <a:p>
            <a:r>
              <a:rPr lang="en-US" sz="4400" dirty="0"/>
              <a:t>Multi-Head Attention</a:t>
            </a:r>
          </a:p>
        </p:txBody>
      </p:sp>
    </p:spTree>
    <p:extLst>
      <p:ext uri="{BB962C8B-B14F-4D97-AF65-F5344CB8AC3E}">
        <p14:creationId xmlns:p14="http://schemas.microsoft.com/office/powerpoint/2010/main" val="3376755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13C8256-7EAA-4053-4276-CEAF49276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283949"/>
            <a:ext cx="4466167" cy="6290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E1E772-42FC-9613-6880-0080D12F180D}"/>
              </a:ext>
            </a:extLst>
          </p:cNvPr>
          <p:cNvSpPr txBox="1"/>
          <p:nvPr/>
        </p:nvSpPr>
        <p:spPr>
          <a:xfrm>
            <a:off x="264160" y="276658"/>
            <a:ext cx="7244080" cy="769441"/>
          </a:xfrm>
          <a:prstGeom prst="rect">
            <a:avLst/>
          </a:prstGeom>
          <a:noFill/>
        </p:spPr>
        <p:txBody>
          <a:bodyPr wrap="square" rtlCol="0">
            <a:spAutoFit/>
          </a:bodyPr>
          <a:lstStyle/>
          <a:p>
            <a:r>
              <a:rPr lang="en-US" sz="4400" b="1" dirty="0"/>
              <a:t>Transformer Architecture</a:t>
            </a:r>
          </a:p>
        </p:txBody>
      </p:sp>
      <p:sp>
        <p:nvSpPr>
          <p:cNvPr id="4" name="TextBox 3">
            <a:extLst>
              <a:ext uri="{FF2B5EF4-FFF2-40B4-BE49-F238E27FC236}">
                <a16:creationId xmlns:a16="http://schemas.microsoft.com/office/drawing/2014/main" id="{69933ACB-65F2-F9B7-F45F-BECEF7D0A33A}"/>
              </a:ext>
            </a:extLst>
          </p:cNvPr>
          <p:cNvSpPr txBox="1"/>
          <p:nvPr/>
        </p:nvSpPr>
        <p:spPr>
          <a:xfrm>
            <a:off x="955040" y="1671778"/>
            <a:ext cx="4406557" cy="769441"/>
          </a:xfrm>
          <a:prstGeom prst="rect">
            <a:avLst/>
          </a:prstGeom>
          <a:noFill/>
        </p:spPr>
        <p:txBody>
          <a:bodyPr wrap="square" rtlCol="0">
            <a:spAutoFit/>
          </a:bodyPr>
          <a:lstStyle/>
          <a:p>
            <a:r>
              <a:rPr lang="en-US" sz="4400" dirty="0"/>
              <a:t>Self-attention</a:t>
            </a:r>
          </a:p>
        </p:txBody>
      </p:sp>
      <p:sp>
        <p:nvSpPr>
          <p:cNvPr id="5" name="TextBox 4">
            <a:extLst>
              <a:ext uri="{FF2B5EF4-FFF2-40B4-BE49-F238E27FC236}">
                <a16:creationId xmlns:a16="http://schemas.microsoft.com/office/drawing/2014/main" id="{1F42ACF0-4A5C-FA87-A80C-A2C5C8CF0DFE}"/>
              </a:ext>
            </a:extLst>
          </p:cNvPr>
          <p:cNvSpPr txBox="1"/>
          <p:nvPr/>
        </p:nvSpPr>
        <p:spPr>
          <a:xfrm>
            <a:off x="955040" y="4607560"/>
            <a:ext cx="5293360" cy="769441"/>
          </a:xfrm>
          <a:prstGeom prst="rect">
            <a:avLst/>
          </a:prstGeom>
          <a:noFill/>
        </p:spPr>
        <p:txBody>
          <a:bodyPr wrap="square" rtlCol="0">
            <a:spAutoFit/>
          </a:bodyPr>
          <a:lstStyle/>
          <a:p>
            <a:r>
              <a:rPr lang="en-US" sz="4400" dirty="0"/>
              <a:t>Positional Encoding</a:t>
            </a:r>
          </a:p>
        </p:txBody>
      </p:sp>
      <p:sp>
        <p:nvSpPr>
          <p:cNvPr id="6" name="TextBox 5">
            <a:extLst>
              <a:ext uri="{FF2B5EF4-FFF2-40B4-BE49-F238E27FC236}">
                <a16:creationId xmlns:a16="http://schemas.microsoft.com/office/drawing/2014/main" id="{B5076B23-EBCE-2216-D3A7-1DC9827C186F}"/>
              </a:ext>
            </a:extLst>
          </p:cNvPr>
          <p:cNvSpPr txBox="1"/>
          <p:nvPr/>
        </p:nvSpPr>
        <p:spPr>
          <a:xfrm>
            <a:off x="955040" y="3139669"/>
            <a:ext cx="5872480" cy="769441"/>
          </a:xfrm>
          <a:prstGeom prst="rect">
            <a:avLst/>
          </a:prstGeom>
          <a:noFill/>
        </p:spPr>
        <p:txBody>
          <a:bodyPr wrap="square" rtlCol="0">
            <a:spAutoFit/>
          </a:bodyPr>
          <a:lstStyle/>
          <a:p>
            <a:r>
              <a:rPr lang="en-US" sz="4400" dirty="0"/>
              <a:t>Multi-Head Attention</a:t>
            </a:r>
          </a:p>
        </p:txBody>
      </p:sp>
      <p:sp>
        <p:nvSpPr>
          <p:cNvPr id="3" name="Rectangle 2">
            <a:extLst>
              <a:ext uri="{FF2B5EF4-FFF2-40B4-BE49-F238E27FC236}">
                <a16:creationId xmlns:a16="http://schemas.microsoft.com/office/drawing/2014/main" id="{3B5F8C61-BFC3-F4B3-7648-FBAA9D89971B}"/>
              </a:ext>
            </a:extLst>
          </p:cNvPr>
          <p:cNvSpPr/>
          <p:nvPr/>
        </p:nvSpPr>
        <p:spPr>
          <a:xfrm>
            <a:off x="965200" y="1671778"/>
            <a:ext cx="3860800" cy="7694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14194120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13C8256-7EAA-4053-4276-CEAF49276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283949"/>
            <a:ext cx="4466167" cy="6290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E1E772-42FC-9613-6880-0080D12F180D}"/>
              </a:ext>
            </a:extLst>
          </p:cNvPr>
          <p:cNvSpPr txBox="1"/>
          <p:nvPr/>
        </p:nvSpPr>
        <p:spPr>
          <a:xfrm>
            <a:off x="264160" y="276658"/>
            <a:ext cx="7244080" cy="769441"/>
          </a:xfrm>
          <a:prstGeom prst="rect">
            <a:avLst/>
          </a:prstGeom>
          <a:noFill/>
        </p:spPr>
        <p:txBody>
          <a:bodyPr wrap="square" rtlCol="0">
            <a:spAutoFit/>
          </a:bodyPr>
          <a:lstStyle/>
          <a:p>
            <a:r>
              <a:rPr lang="en-US" sz="4400" b="1" dirty="0"/>
              <a:t>Transformer Architecture</a:t>
            </a:r>
          </a:p>
        </p:txBody>
      </p:sp>
      <p:sp>
        <p:nvSpPr>
          <p:cNvPr id="4" name="TextBox 3">
            <a:extLst>
              <a:ext uri="{FF2B5EF4-FFF2-40B4-BE49-F238E27FC236}">
                <a16:creationId xmlns:a16="http://schemas.microsoft.com/office/drawing/2014/main" id="{69933ACB-65F2-F9B7-F45F-BECEF7D0A33A}"/>
              </a:ext>
            </a:extLst>
          </p:cNvPr>
          <p:cNvSpPr txBox="1"/>
          <p:nvPr/>
        </p:nvSpPr>
        <p:spPr>
          <a:xfrm>
            <a:off x="955040" y="1671778"/>
            <a:ext cx="4406557" cy="769441"/>
          </a:xfrm>
          <a:prstGeom prst="rect">
            <a:avLst/>
          </a:prstGeom>
          <a:noFill/>
        </p:spPr>
        <p:txBody>
          <a:bodyPr wrap="square" rtlCol="0">
            <a:spAutoFit/>
          </a:bodyPr>
          <a:lstStyle/>
          <a:p>
            <a:r>
              <a:rPr lang="en-US" sz="4400" dirty="0"/>
              <a:t>Self-attention</a:t>
            </a:r>
          </a:p>
        </p:txBody>
      </p:sp>
      <p:sp>
        <p:nvSpPr>
          <p:cNvPr id="5" name="TextBox 4">
            <a:extLst>
              <a:ext uri="{FF2B5EF4-FFF2-40B4-BE49-F238E27FC236}">
                <a16:creationId xmlns:a16="http://schemas.microsoft.com/office/drawing/2014/main" id="{1F42ACF0-4A5C-FA87-A80C-A2C5C8CF0DFE}"/>
              </a:ext>
            </a:extLst>
          </p:cNvPr>
          <p:cNvSpPr txBox="1"/>
          <p:nvPr/>
        </p:nvSpPr>
        <p:spPr>
          <a:xfrm>
            <a:off x="955040" y="4607560"/>
            <a:ext cx="5293360" cy="769441"/>
          </a:xfrm>
          <a:prstGeom prst="rect">
            <a:avLst/>
          </a:prstGeom>
          <a:noFill/>
        </p:spPr>
        <p:txBody>
          <a:bodyPr wrap="square" rtlCol="0">
            <a:spAutoFit/>
          </a:bodyPr>
          <a:lstStyle/>
          <a:p>
            <a:r>
              <a:rPr lang="en-US" sz="4400" dirty="0"/>
              <a:t>Positional Encoding</a:t>
            </a:r>
          </a:p>
        </p:txBody>
      </p:sp>
      <p:sp>
        <p:nvSpPr>
          <p:cNvPr id="6" name="TextBox 5">
            <a:extLst>
              <a:ext uri="{FF2B5EF4-FFF2-40B4-BE49-F238E27FC236}">
                <a16:creationId xmlns:a16="http://schemas.microsoft.com/office/drawing/2014/main" id="{B5076B23-EBCE-2216-D3A7-1DC9827C186F}"/>
              </a:ext>
            </a:extLst>
          </p:cNvPr>
          <p:cNvSpPr txBox="1"/>
          <p:nvPr/>
        </p:nvSpPr>
        <p:spPr>
          <a:xfrm>
            <a:off x="955040" y="3139669"/>
            <a:ext cx="5872480" cy="769441"/>
          </a:xfrm>
          <a:prstGeom prst="rect">
            <a:avLst/>
          </a:prstGeom>
          <a:noFill/>
        </p:spPr>
        <p:txBody>
          <a:bodyPr wrap="square" rtlCol="0">
            <a:spAutoFit/>
          </a:bodyPr>
          <a:lstStyle/>
          <a:p>
            <a:r>
              <a:rPr lang="en-US" sz="4400" dirty="0"/>
              <a:t>Multi-Head Attention</a:t>
            </a:r>
          </a:p>
        </p:txBody>
      </p:sp>
      <p:sp>
        <p:nvSpPr>
          <p:cNvPr id="3" name="Rectangle 2">
            <a:extLst>
              <a:ext uri="{FF2B5EF4-FFF2-40B4-BE49-F238E27FC236}">
                <a16:creationId xmlns:a16="http://schemas.microsoft.com/office/drawing/2014/main" id="{3B5F8C61-BFC3-F4B3-7648-FBAA9D89971B}"/>
              </a:ext>
            </a:extLst>
          </p:cNvPr>
          <p:cNvSpPr/>
          <p:nvPr/>
        </p:nvSpPr>
        <p:spPr>
          <a:xfrm>
            <a:off x="955040" y="3101848"/>
            <a:ext cx="5547360" cy="7694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12691440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13C8256-7EAA-4053-4276-CEAF49276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283949"/>
            <a:ext cx="4466167" cy="6290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E1E772-42FC-9613-6880-0080D12F180D}"/>
              </a:ext>
            </a:extLst>
          </p:cNvPr>
          <p:cNvSpPr txBox="1"/>
          <p:nvPr/>
        </p:nvSpPr>
        <p:spPr>
          <a:xfrm>
            <a:off x="264160" y="276658"/>
            <a:ext cx="7244080" cy="769441"/>
          </a:xfrm>
          <a:prstGeom prst="rect">
            <a:avLst/>
          </a:prstGeom>
          <a:noFill/>
        </p:spPr>
        <p:txBody>
          <a:bodyPr wrap="square" rtlCol="0">
            <a:spAutoFit/>
          </a:bodyPr>
          <a:lstStyle/>
          <a:p>
            <a:r>
              <a:rPr lang="en-US" sz="4400" b="1" dirty="0"/>
              <a:t>Transformer Architecture</a:t>
            </a:r>
          </a:p>
        </p:txBody>
      </p:sp>
      <p:sp>
        <p:nvSpPr>
          <p:cNvPr id="4" name="TextBox 3">
            <a:extLst>
              <a:ext uri="{FF2B5EF4-FFF2-40B4-BE49-F238E27FC236}">
                <a16:creationId xmlns:a16="http://schemas.microsoft.com/office/drawing/2014/main" id="{69933ACB-65F2-F9B7-F45F-BECEF7D0A33A}"/>
              </a:ext>
            </a:extLst>
          </p:cNvPr>
          <p:cNvSpPr txBox="1"/>
          <p:nvPr/>
        </p:nvSpPr>
        <p:spPr>
          <a:xfrm>
            <a:off x="955040" y="1671778"/>
            <a:ext cx="4406557" cy="769441"/>
          </a:xfrm>
          <a:prstGeom prst="rect">
            <a:avLst/>
          </a:prstGeom>
          <a:noFill/>
        </p:spPr>
        <p:txBody>
          <a:bodyPr wrap="square" rtlCol="0">
            <a:spAutoFit/>
          </a:bodyPr>
          <a:lstStyle/>
          <a:p>
            <a:r>
              <a:rPr lang="en-US" sz="4400" dirty="0"/>
              <a:t>Self-attention</a:t>
            </a:r>
          </a:p>
        </p:txBody>
      </p:sp>
      <p:sp>
        <p:nvSpPr>
          <p:cNvPr id="5" name="TextBox 4">
            <a:extLst>
              <a:ext uri="{FF2B5EF4-FFF2-40B4-BE49-F238E27FC236}">
                <a16:creationId xmlns:a16="http://schemas.microsoft.com/office/drawing/2014/main" id="{1F42ACF0-4A5C-FA87-A80C-A2C5C8CF0DFE}"/>
              </a:ext>
            </a:extLst>
          </p:cNvPr>
          <p:cNvSpPr txBox="1"/>
          <p:nvPr/>
        </p:nvSpPr>
        <p:spPr>
          <a:xfrm>
            <a:off x="955040" y="4607560"/>
            <a:ext cx="5293360" cy="769441"/>
          </a:xfrm>
          <a:prstGeom prst="rect">
            <a:avLst/>
          </a:prstGeom>
          <a:noFill/>
        </p:spPr>
        <p:txBody>
          <a:bodyPr wrap="square" rtlCol="0">
            <a:spAutoFit/>
          </a:bodyPr>
          <a:lstStyle/>
          <a:p>
            <a:r>
              <a:rPr lang="en-US" sz="4400" dirty="0"/>
              <a:t>Positional Encoding</a:t>
            </a:r>
          </a:p>
        </p:txBody>
      </p:sp>
      <p:sp>
        <p:nvSpPr>
          <p:cNvPr id="6" name="TextBox 5">
            <a:extLst>
              <a:ext uri="{FF2B5EF4-FFF2-40B4-BE49-F238E27FC236}">
                <a16:creationId xmlns:a16="http://schemas.microsoft.com/office/drawing/2014/main" id="{B5076B23-EBCE-2216-D3A7-1DC9827C186F}"/>
              </a:ext>
            </a:extLst>
          </p:cNvPr>
          <p:cNvSpPr txBox="1"/>
          <p:nvPr/>
        </p:nvSpPr>
        <p:spPr>
          <a:xfrm>
            <a:off x="955040" y="3139669"/>
            <a:ext cx="5872480" cy="769441"/>
          </a:xfrm>
          <a:prstGeom prst="rect">
            <a:avLst/>
          </a:prstGeom>
          <a:noFill/>
        </p:spPr>
        <p:txBody>
          <a:bodyPr wrap="square" rtlCol="0">
            <a:spAutoFit/>
          </a:bodyPr>
          <a:lstStyle/>
          <a:p>
            <a:r>
              <a:rPr lang="en-US" sz="4400" dirty="0"/>
              <a:t>Multi-Head Attention</a:t>
            </a:r>
          </a:p>
        </p:txBody>
      </p:sp>
      <p:sp>
        <p:nvSpPr>
          <p:cNvPr id="3" name="Rectangle 2">
            <a:extLst>
              <a:ext uri="{FF2B5EF4-FFF2-40B4-BE49-F238E27FC236}">
                <a16:creationId xmlns:a16="http://schemas.microsoft.com/office/drawing/2014/main" id="{3B5F8C61-BFC3-F4B3-7648-FBAA9D89971B}"/>
              </a:ext>
            </a:extLst>
          </p:cNvPr>
          <p:cNvSpPr/>
          <p:nvPr/>
        </p:nvSpPr>
        <p:spPr>
          <a:xfrm>
            <a:off x="955040" y="4607559"/>
            <a:ext cx="5547360" cy="7694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0756499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555491-E388-056D-F78B-1F074C0FA3B3}"/>
              </a:ext>
            </a:extLst>
          </p:cNvPr>
          <p:cNvSpPr txBox="1"/>
          <p:nvPr/>
        </p:nvSpPr>
        <p:spPr>
          <a:xfrm>
            <a:off x="1612900" y="177800"/>
            <a:ext cx="8966200" cy="2554545"/>
          </a:xfrm>
          <a:prstGeom prst="rect">
            <a:avLst/>
          </a:prstGeom>
          <a:noFill/>
        </p:spPr>
        <p:txBody>
          <a:bodyPr wrap="square" rtlCol="0">
            <a:spAutoFit/>
          </a:bodyPr>
          <a:lstStyle/>
          <a:p>
            <a:pPr algn="ctr"/>
            <a:r>
              <a:rPr lang="en-US" sz="8000" dirty="0">
                <a:latin typeface="Amazon Ember" panose="020B0603020204020204" pitchFamily="34" charset="0"/>
                <a:ea typeface="Amazon Ember" panose="020B0603020204020204" pitchFamily="34" charset="0"/>
                <a:cs typeface="Amazon Ember" panose="020B0603020204020204" pitchFamily="34" charset="0"/>
              </a:rPr>
              <a:t>Foundation Models</a:t>
            </a:r>
          </a:p>
        </p:txBody>
      </p:sp>
      <p:sp>
        <p:nvSpPr>
          <p:cNvPr id="5" name="TextBox 4">
            <a:extLst>
              <a:ext uri="{FF2B5EF4-FFF2-40B4-BE49-F238E27FC236}">
                <a16:creationId xmlns:a16="http://schemas.microsoft.com/office/drawing/2014/main" id="{8C5F988B-D76F-48FD-D468-D922E0141EDF}"/>
              </a:ext>
            </a:extLst>
          </p:cNvPr>
          <p:cNvSpPr txBox="1"/>
          <p:nvPr/>
        </p:nvSpPr>
        <p:spPr>
          <a:xfrm>
            <a:off x="701288" y="2785932"/>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Claude</a:t>
            </a:r>
            <a:endParaRPr kumimoji="1" lang="ja-JP" altLang="en-US" sz="4400" dirty="0" err="1">
              <a:latin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3B057061-F489-51FD-9F7C-C1BE35CD189A}"/>
              </a:ext>
            </a:extLst>
          </p:cNvPr>
          <p:cNvSpPr txBox="1"/>
          <p:nvPr/>
        </p:nvSpPr>
        <p:spPr>
          <a:xfrm>
            <a:off x="5579955" y="3020668"/>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Mistral</a:t>
            </a:r>
            <a:endParaRPr kumimoji="1" lang="ja-JP" altLang="en-US" sz="4400" dirty="0" err="1">
              <a:latin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D326272D-330A-9BE3-3C43-481BA8F0C3F3}"/>
              </a:ext>
            </a:extLst>
          </p:cNvPr>
          <p:cNvSpPr txBox="1"/>
          <p:nvPr/>
        </p:nvSpPr>
        <p:spPr>
          <a:xfrm>
            <a:off x="2893803" y="5078391"/>
            <a:ext cx="3031615"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Command</a:t>
            </a:r>
            <a:endParaRPr kumimoji="1" lang="ja-JP" altLang="en-US" sz="4400" dirty="0" err="1">
              <a:latin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6A028A16-C784-FD1D-5B7C-F69D48FA86B5}"/>
              </a:ext>
            </a:extLst>
          </p:cNvPr>
          <p:cNvSpPr txBox="1"/>
          <p:nvPr/>
        </p:nvSpPr>
        <p:spPr>
          <a:xfrm>
            <a:off x="629830" y="4709059"/>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Llama</a:t>
            </a:r>
            <a:endParaRPr kumimoji="1" lang="ja-JP" altLang="en-US" sz="4400" dirty="0" err="1">
              <a:latin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766C13CD-30E3-F635-A5FF-A76E2E850419}"/>
              </a:ext>
            </a:extLst>
          </p:cNvPr>
          <p:cNvSpPr txBox="1"/>
          <p:nvPr/>
        </p:nvSpPr>
        <p:spPr>
          <a:xfrm>
            <a:off x="7800317" y="2773239"/>
            <a:ext cx="3476327" cy="769441"/>
          </a:xfrm>
          <a:prstGeom prst="rect">
            <a:avLst/>
          </a:prstGeom>
          <a:noFill/>
        </p:spPr>
        <p:txBody>
          <a:bodyPr wrap="square" lIns="0" rIns="0" rtlCol="0">
            <a:spAutoFit/>
          </a:bodyPr>
          <a:lstStyle/>
          <a:p>
            <a:pPr algn="ctr"/>
            <a:r>
              <a:rPr kumimoji="1" lang="en-GB" altLang="ja-JP" sz="4400" dirty="0" err="1">
                <a:latin typeface="Amazon Ember" panose="020B0603020204020204" pitchFamily="34" charset="0"/>
                <a:ea typeface="Amazon Ember" panose="020B0603020204020204" pitchFamily="34" charset="0"/>
                <a:cs typeface="Amazon Ember" panose="020B0603020204020204" pitchFamily="34" charset="0"/>
              </a:rPr>
              <a:t>Jurrasic</a:t>
            </a:r>
            <a:endParaRPr kumimoji="1" lang="ja-JP" altLang="en-US" sz="4400" dirty="0" err="1">
              <a:latin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1214A811-423A-B82F-D681-791474AFCB0C}"/>
              </a:ext>
            </a:extLst>
          </p:cNvPr>
          <p:cNvSpPr txBox="1"/>
          <p:nvPr/>
        </p:nvSpPr>
        <p:spPr>
          <a:xfrm>
            <a:off x="6224306" y="4513014"/>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Embed</a:t>
            </a:r>
            <a:endParaRPr kumimoji="1" lang="ja-JP" altLang="en-US" sz="4400" dirty="0" err="1">
              <a:latin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D09A5CA8-5898-9624-D689-1C13E310EFD2}"/>
              </a:ext>
            </a:extLst>
          </p:cNvPr>
          <p:cNvSpPr txBox="1"/>
          <p:nvPr/>
        </p:nvSpPr>
        <p:spPr>
          <a:xfrm>
            <a:off x="8573940" y="4551512"/>
            <a:ext cx="2988231" cy="1446550"/>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Stable Diffusion</a:t>
            </a:r>
            <a:endParaRPr kumimoji="1" lang="ja-JP" altLang="en-US" sz="4400" dirty="0" err="1">
              <a:latin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F18A086F-4FC5-B023-A411-8381A7CEA053}"/>
              </a:ext>
            </a:extLst>
          </p:cNvPr>
          <p:cNvSpPr txBox="1"/>
          <p:nvPr/>
        </p:nvSpPr>
        <p:spPr>
          <a:xfrm>
            <a:off x="2979463" y="3312741"/>
            <a:ext cx="2136774" cy="1446550"/>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Amazon Titan</a:t>
            </a:r>
            <a:endParaRPr kumimoji="1" lang="ja-JP" altLang="en-US" sz="4400" dirty="0" err="1">
              <a:latin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39A0681E-10C5-B7E0-ADF9-E2A1173B33C3}"/>
              </a:ext>
            </a:extLst>
          </p:cNvPr>
          <p:cNvSpPr txBox="1"/>
          <p:nvPr/>
        </p:nvSpPr>
        <p:spPr>
          <a:xfrm>
            <a:off x="5932676" y="5767016"/>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GPT</a:t>
            </a:r>
            <a:endParaRPr kumimoji="1" lang="ja-JP" altLang="en-US" sz="4400" dirty="0" err="1">
              <a:latin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074112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555491-E388-056D-F78B-1F074C0FA3B3}"/>
              </a:ext>
            </a:extLst>
          </p:cNvPr>
          <p:cNvSpPr txBox="1"/>
          <p:nvPr/>
        </p:nvSpPr>
        <p:spPr>
          <a:xfrm>
            <a:off x="1612900" y="177800"/>
            <a:ext cx="8966200" cy="2554545"/>
          </a:xfrm>
          <a:prstGeom prst="rect">
            <a:avLst/>
          </a:prstGeom>
          <a:noFill/>
        </p:spPr>
        <p:txBody>
          <a:bodyPr wrap="square" rtlCol="0">
            <a:spAutoFit/>
          </a:bodyPr>
          <a:lstStyle/>
          <a:p>
            <a:pPr algn="ctr"/>
            <a:r>
              <a:rPr lang="en-US" sz="8000" dirty="0">
                <a:latin typeface="Amazon Ember" panose="020B0603020204020204" pitchFamily="34" charset="0"/>
                <a:ea typeface="Amazon Ember" panose="020B0603020204020204" pitchFamily="34" charset="0"/>
                <a:cs typeface="Amazon Ember" panose="020B0603020204020204" pitchFamily="34" charset="0"/>
              </a:rPr>
              <a:t>Foundation Models</a:t>
            </a:r>
          </a:p>
        </p:txBody>
      </p:sp>
      <p:sp>
        <p:nvSpPr>
          <p:cNvPr id="5" name="TextBox 4">
            <a:extLst>
              <a:ext uri="{FF2B5EF4-FFF2-40B4-BE49-F238E27FC236}">
                <a16:creationId xmlns:a16="http://schemas.microsoft.com/office/drawing/2014/main" id="{8C5F988B-D76F-48FD-D468-D922E0141EDF}"/>
              </a:ext>
            </a:extLst>
          </p:cNvPr>
          <p:cNvSpPr txBox="1"/>
          <p:nvPr/>
        </p:nvSpPr>
        <p:spPr>
          <a:xfrm>
            <a:off x="701288" y="2785932"/>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Claude</a:t>
            </a:r>
            <a:endParaRPr kumimoji="1" lang="ja-JP" altLang="en-US" sz="4400" dirty="0" err="1">
              <a:latin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3B057061-F489-51FD-9F7C-C1BE35CD189A}"/>
              </a:ext>
            </a:extLst>
          </p:cNvPr>
          <p:cNvSpPr txBox="1"/>
          <p:nvPr/>
        </p:nvSpPr>
        <p:spPr>
          <a:xfrm>
            <a:off x="5579955" y="3020668"/>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Mistral</a:t>
            </a:r>
            <a:endParaRPr kumimoji="1" lang="ja-JP" altLang="en-US" sz="4400" dirty="0" err="1">
              <a:latin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D326272D-330A-9BE3-3C43-481BA8F0C3F3}"/>
              </a:ext>
            </a:extLst>
          </p:cNvPr>
          <p:cNvSpPr txBox="1"/>
          <p:nvPr/>
        </p:nvSpPr>
        <p:spPr>
          <a:xfrm>
            <a:off x="2893803" y="5078391"/>
            <a:ext cx="3031615"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Command</a:t>
            </a:r>
            <a:endParaRPr kumimoji="1" lang="ja-JP" altLang="en-US" sz="4400" dirty="0" err="1">
              <a:latin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6A028A16-C784-FD1D-5B7C-F69D48FA86B5}"/>
              </a:ext>
            </a:extLst>
          </p:cNvPr>
          <p:cNvSpPr txBox="1"/>
          <p:nvPr/>
        </p:nvSpPr>
        <p:spPr>
          <a:xfrm>
            <a:off x="629830" y="4709059"/>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Llama</a:t>
            </a:r>
            <a:endParaRPr kumimoji="1" lang="ja-JP" altLang="en-US" sz="4400" dirty="0" err="1">
              <a:latin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766C13CD-30E3-F635-A5FF-A76E2E850419}"/>
              </a:ext>
            </a:extLst>
          </p:cNvPr>
          <p:cNvSpPr txBox="1"/>
          <p:nvPr/>
        </p:nvSpPr>
        <p:spPr>
          <a:xfrm>
            <a:off x="7800317" y="2773239"/>
            <a:ext cx="3476327" cy="769441"/>
          </a:xfrm>
          <a:prstGeom prst="rect">
            <a:avLst/>
          </a:prstGeom>
          <a:noFill/>
        </p:spPr>
        <p:txBody>
          <a:bodyPr wrap="square" lIns="0" rIns="0" rtlCol="0">
            <a:spAutoFit/>
          </a:bodyPr>
          <a:lstStyle/>
          <a:p>
            <a:pPr algn="ctr"/>
            <a:r>
              <a:rPr kumimoji="1" lang="en-GB" altLang="ja-JP" sz="4400" dirty="0" err="1">
                <a:latin typeface="Amazon Ember" panose="020B0603020204020204" pitchFamily="34" charset="0"/>
                <a:ea typeface="Amazon Ember" panose="020B0603020204020204" pitchFamily="34" charset="0"/>
                <a:cs typeface="Amazon Ember" panose="020B0603020204020204" pitchFamily="34" charset="0"/>
              </a:rPr>
              <a:t>Jurrasic</a:t>
            </a:r>
            <a:endParaRPr kumimoji="1" lang="ja-JP" altLang="en-US" sz="4400" dirty="0" err="1">
              <a:latin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1214A811-423A-B82F-D681-791474AFCB0C}"/>
              </a:ext>
            </a:extLst>
          </p:cNvPr>
          <p:cNvSpPr txBox="1"/>
          <p:nvPr/>
        </p:nvSpPr>
        <p:spPr>
          <a:xfrm>
            <a:off x="6224306" y="4513014"/>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Embed</a:t>
            </a:r>
            <a:endParaRPr kumimoji="1" lang="ja-JP" altLang="en-US" sz="4400" dirty="0" err="1">
              <a:latin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D09A5CA8-5898-9624-D689-1C13E310EFD2}"/>
              </a:ext>
            </a:extLst>
          </p:cNvPr>
          <p:cNvSpPr txBox="1"/>
          <p:nvPr/>
        </p:nvSpPr>
        <p:spPr>
          <a:xfrm>
            <a:off x="8573940" y="4551512"/>
            <a:ext cx="2988231" cy="1446550"/>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Stable Diffusion</a:t>
            </a:r>
            <a:endParaRPr kumimoji="1" lang="ja-JP" altLang="en-US" sz="4400" dirty="0" err="1">
              <a:latin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F18A086F-4FC5-B023-A411-8381A7CEA053}"/>
              </a:ext>
            </a:extLst>
          </p:cNvPr>
          <p:cNvSpPr txBox="1"/>
          <p:nvPr/>
        </p:nvSpPr>
        <p:spPr>
          <a:xfrm>
            <a:off x="2979463" y="3312741"/>
            <a:ext cx="2136774" cy="1446550"/>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Amazon Titan</a:t>
            </a:r>
            <a:endParaRPr kumimoji="1" lang="ja-JP" altLang="en-US" sz="4400" dirty="0" err="1">
              <a:latin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39A0681E-10C5-B7E0-ADF9-E2A1173B33C3}"/>
              </a:ext>
            </a:extLst>
          </p:cNvPr>
          <p:cNvSpPr txBox="1"/>
          <p:nvPr/>
        </p:nvSpPr>
        <p:spPr>
          <a:xfrm>
            <a:off x="5932676" y="5767016"/>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GPT</a:t>
            </a:r>
            <a:endParaRPr kumimoji="1" lang="ja-JP" altLang="en-US" sz="4400" dirty="0" err="1">
              <a:latin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2B1571FC-39B5-42C3-16A8-5780642657B2}"/>
              </a:ext>
            </a:extLst>
          </p:cNvPr>
          <p:cNvSpPr/>
          <p:nvPr/>
        </p:nvSpPr>
        <p:spPr>
          <a:xfrm>
            <a:off x="701288" y="2701569"/>
            <a:ext cx="2136774" cy="82302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Tree>
    <p:extLst>
      <p:ext uri="{BB962C8B-B14F-4D97-AF65-F5344CB8AC3E}">
        <p14:creationId xmlns:p14="http://schemas.microsoft.com/office/powerpoint/2010/main" val="1700172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A86BF5-4778-5DA7-E209-085F8CB9DE1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C0F40F24-70B1-360A-1909-647AF3081502}"/>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77277633-C53E-286A-2255-ABEF16B8903F}"/>
              </a:ext>
            </a:extLst>
          </p:cNvPr>
          <p:cNvSpPr>
            <a:spLocks noGrp="1"/>
          </p:cNvSpPr>
          <p:nvPr>
            <p:ph type="ctrTitle"/>
          </p:nvPr>
        </p:nvSpPr>
        <p:spPr/>
        <p:txBody>
          <a:bodyPr/>
          <a:lstStyle/>
          <a:p>
            <a:r>
              <a:rPr lang="en-US" sz="4800" dirty="0"/>
              <a:t>The Building Blocks of Gen AI</a:t>
            </a:r>
            <a:endParaRPr lang="en-US" dirty="0"/>
          </a:p>
        </p:txBody>
      </p:sp>
      <p:sp>
        <p:nvSpPr>
          <p:cNvPr id="5" name="Subtitle 4">
            <a:extLst>
              <a:ext uri="{FF2B5EF4-FFF2-40B4-BE49-F238E27FC236}">
                <a16:creationId xmlns:a16="http://schemas.microsoft.com/office/drawing/2014/main" id="{CBF86693-EAC3-A88C-C05D-B2C4499E985B}"/>
              </a:ext>
            </a:extLst>
          </p:cNvPr>
          <p:cNvSpPr>
            <a:spLocks noGrp="1"/>
          </p:cNvSpPr>
          <p:nvPr>
            <p:ph type="subTitle" idx="1"/>
          </p:nvPr>
        </p:nvSpPr>
        <p:spPr/>
        <p:txBody>
          <a:bodyPr/>
          <a:lstStyle/>
          <a:p>
            <a:r>
              <a:rPr lang="en-US" dirty="0"/>
              <a:t> </a:t>
            </a:r>
          </a:p>
        </p:txBody>
      </p:sp>
      <p:sp>
        <p:nvSpPr>
          <p:cNvPr id="6" name="Text Placeholder 5">
            <a:extLst>
              <a:ext uri="{FF2B5EF4-FFF2-40B4-BE49-F238E27FC236}">
                <a16:creationId xmlns:a16="http://schemas.microsoft.com/office/drawing/2014/main" id="{8C9A5EE8-42F5-8565-CE48-8727DB397E5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2506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555491-E388-056D-F78B-1F074C0FA3B3}"/>
              </a:ext>
            </a:extLst>
          </p:cNvPr>
          <p:cNvSpPr txBox="1"/>
          <p:nvPr/>
        </p:nvSpPr>
        <p:spPr>
          <a:xfrm>
            <a:off x="1612900" y="177800"/>
            <a:ext cx="8966200" cy="2554545"/>
          </a:xfrm>
          <a:prstGeom prst="rect">
            <a:avLst/>
          </a:prstGeom>
          <a:noFill/>
        </p:spPr>
        <p:txBody>
          <a:bodyPr wrap="square" rtlCol="0">
            <a:spAutoFit/>
          </a:bodyPr>
          <a:lstStyle/>
          <a:p>
            <a:pPr algn="ctr"/>
            <a:r>
              <a:rPr lang="en-US" sz="8000" dirty="0">
                <a:latin typeface="Amazon Ember" panose="020B0603020204020204" pitchFamily="34" charset="0"/>
                <a:ea typeface="Amazon Ember" panose="020B0603020204020204" pitchFamily="34" charset="0"/>
                <a:cs typeface="Amazon Ember" panose="020B0603020204020204" pitchFamily="34" charset="0"/>
              </a:rPr>
              <a:t>Foundation Models</a:t>
            </a:r>
          </a:p>
        </p:txBody>
      </p:sp>
      <p:sp>
        <p:nvSpPr>
          <p:cNvPr id="5" name="TextBox 4">
            <a:extLst>
              <a:ext uri="{FF2B5EF4-FFF2-40B4-BE49-F238E27FC236}">
                <a16:creationId xmlns:a16="http://schemas.microsoft.com/office/drawing/2014/main" id="{8C5F988B-D76F-48FD-D468-D922E0141EDF}"/>
              </a:ext>
            </a:extLst>
          </p:cNvPr>
          <p:cNvSpPr txBox="1"/>
          <p:nvPr/>
        </p:nvSpPr>
        <p:spPr>
          <a:xfrm>
            <a:off x="701288" y="2785932"/>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Claude</a:t>
            </a:r>
            <a:endParaRPr kumimoji="1" lang="ja-JP" altLang="en-US" sz="4400" dirty="0" err="1">
              <a:latin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3B057061-F489-51FD-9F7C-C1BE35CD189A}"/>
              </a:ext>
            </a:extLst>
          </p:cNvPr>
          <p:cNvSpPr txBox="1"/>
          <p:nvPr/>
        </p:nvSpPr>
        <p:spPr>
          <a:xfrm>
            <a:off x="5579955" y="3020668"/>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Mistral</a:t>
            </a:r>
            <a:endParaRPr kumimoji="1" lang="ja-JP" altLang="en-US" sz="4400" dirty="0" err="1">
              <a:latin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D326272D-330A-9BE3-3C43-481BA8F0C3F3}"/>
              </a:ext>
            </a:extLst>
          </p:cNvPr>
          <p:cNvSpPr txBox="1"/>
          <p:nvPr/>
        </p:nvSpPr>
        <p:spPr>
          <a:xfrm>
            <a:off x="2893803" y="5078391"/>
            <a:ext cx="3031615"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Command</a:t>
            </a:r>
            <a:endParaRPr kumimoji="1" lang="ja-JP" altLang="en-US" sz="4400" dirty="0" err="1">
              <a:latin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6A028A16-C784-FD1D-5B7C-F69D48FA86B5}"/>
              </a:ext>
            </a:extLst>
          </p:cNvPr>
          <p:cNvSpPr txBox="1"/>
          <p:nvPr/>
        </p:nvSpPr>
        <p:spPr>
          <a:xfrm>
            <a:off x="629830" y="4709059"/>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Llama</a:t>
            </a:r>
            <a:endParaRPr kumimoji="1" lang="ja-JP" altLang="en-US" sz="4400" dirty="0" err="1">
              <a:latin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766C13CD-30E3-F635-A5FF-A76E2E850419}"/>
              </a:ext>
            </a:extLst>
          </p:cNvPr>
          <p:cNvSpPr txBox="1"/>
          <p:nvPr/>
        </p:nvSpPr>
        <p:spPr>
          <a:xfrm>
            <a:off x="7800317" y="2773239"/>
            <a:ext cx="3476327" cy="769441"/>
          </a:xfrm>
          <a:prstGeom prst="rect">
            <a:avLst/>
          </a:prstGeom>
          <a:noFill/>
        </p:spPr>
        <p:txBody>
          <a:bodyPr wrap="square" lIns="0" rIns="0" rtlCol="0">
            <a:spAutoFit/>
          </a:bodyPr>
          <a:lstStyle/>
          <a:p>
            <a:pPr algn="ctr"/>
            <a:r>
              <a:rPr kumimoji="1" lang="en-GB" altLang="ja-JP" sz="4400" dirty="0" err="1">
                <a:latin typeface="Amazon Ember" panose="020B0603020204020204" pitchFamily="34" charset="0"/>
                <a:ea typeface="Amazon Ember" panose="020B0603020204020204" pitchFamily="34" charset="0"/>
                <a:cs typeface="Amazon Ember" panose="020B0603020204020204" pitchFamily="34" charset="0"/>
              </a:rPr>
              <a:t>Jurrasic</a:t>
            </a:r>
            <a:endParaRPr kumimoji="1" lang="ja-JP" altLang="en-US" sz="4400" dirty="0" err="1">
              <a:latin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1214A811-423A-B82F-D681-791474AFCB0C}"/>
              </a:ext>
            </a:extLst>
          </p:cNvPr>
          <p:cNvSpPr txBox="1"/>
          <p:nvPr/>
        </p:nvSpPr>
        <p:spPr>
          <a:xfrm>
            <a:off x="6224306" y="4513014"/>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Embed</a:t>
            </a:r>
            <a:endParaRPr kumimoji="1" lang="ja-JP" altLang="en-US" sz="4400" dirty="0" err="1">
              <a:latin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D09A5CA8-5898-9624-D689-1C13E310EFD2}"/>
              </a:ext>
            </a:extLst>
          </p:cNvPr>
          <p:cNvSpPr txBox="1"/>
          <p:nvPr/>
        </p:nvSpPr>
        <p:spPr>
          <a:xfrm>
            <a:off x="8573940" y="4551512"/>
            <a:ext cx="2988231" cy="1446550"/>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Stable Diffusion</a:t>
            </a:r>
            <a:endParaRPr kumimoji="1" lang="ja-JP" altLang="en-US" sz="4400" dirty="0" err="1">
              <a:latin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F18A086F-4FC5-B023-A411-8381A7CEA053}"/>
              </a:ext>
            </a:extLst>
          </p:cNvPr>
          <p:cNvSpPr txBox="1"/>
          <p:nvPr/>
        </p:nvSpPr>
        <p:spPr>
          <a:xfrm>
            <a:off x="2979463" y="3312741"/>
            <a:ext cx="2136774" cy="1446550"/>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Amazon Titan</a:t>
            </a:r>
            <a:endParaRPr kumimoji="1" lang="ja-JP" altLang="en-US" sz="4400" dirty="0" err="1">
              <a:latin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39A0681E-10C5-B7E0-ADF9-E2A1173B33C3}"/>
              </a:ext>
            </a:extLst>
          </p:cNvPr>
          <p:cNvSpPr txBox="1"/>
          <p:nvPr/>
        </p:nvSpPr>
        <p:spPr>
          <a:xfrm>
            <a:off x="5932676" y="5767016"/>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GPT</a:t>
            </a:r>
            <a:endParaRPr kumimoji="1" lang="ja-JP" altLang="en-US" sz="4400" dirty="0" err="1">
              <a:latin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2B1571FC-39B5-42C3-16A8-5780642657B2}"/>
              </a:ext>
            </a:extLst>
          </p:cNvPr>
          <p:cNvSpPr/>
          <p:nvPr/>
        </p:nvSpPr>
        <p:spPr>
          <a:xfrm>
            <a:off x="5579955" y="3017487"/>
            <a:ext cx="2136774" cy="82302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Tree>
    <p:extLst>
      <p:ext uri="{BB962C8B-B14F-4D97-AF65-F5344CB8AC3E}">
        <p14:creationId xmlns:p14="http://schemas.microsoft.com/office/powerpoint/2010/main" val="25921383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555491-E388-056D-F78B-1F074C0FA3B3}"/>
              </a:ext>
            </a:extLst>
          </p:cNvPr>
          <p:cNvSpPr txBox="1"/>
          <p:nvPr/>
        </p:nvSpPr>
        <p:spPr>
          <a:xfrm>
            <a:off x="1612900" y="177800"/>
            <a:ext cx="8966200" cy="2554545"/>
          </a:xfrm>
          <a:prstGeom prst="rect">
            <a:avLst/>
          </a:prstGeom>
          <a:noFill/>
        </p:spPr>
        <p:txBody>
          <a:bodyPr wrap="square" rtlCol="0">
            <a:spAutoFit/>
          </a:bodyPr>
          <a:lstStyle/>
          <a:p>
            <a:pPr algn="ctr"/>
            <a:r>
              <a:rPr lang="en-US" sz="8000" dirty="0">
                <a:latin typeface="Amazon Ember" panose="020B0603020204020204" pitchFamily="34" charset="0"/>
                <a:ea typeface="Amazon Ember" panose="020B0603020204020204" pitchFamily="34" charset="0"/>
                <a:cs typeface="Amazon Ember" panose="020B0603020204020204" pitchFamily="34" charset="0"/>
              </a:rPr>
              <a:t>Foundation Models</a:t>
            </a:r>
          </a:p>
        </p:txBody>
      </p:sp>
      <p:sp>
        <p:nvSpPr>
          <p:cNvPr id="5" name="TextBox 4">
            <a:extLst>
              <a:ext uri="{FF2B5EF4-FFF2-40B4-BE49-F238E27FC236}">
                <a16:creationId xmlns:a16="http://schemas.microsoft.com/office/drawing/2014/main" id="{8C5F988B-D76F-48FD-D468-D922E0141EDF}"/>
              </a:ext>
            </a:extLst>
          </p:cNvPr>
          <p:cNvSpPr txBox="1"/>
          <p:nvPr/>
        </p:nvSpPr>
        <p:spPr>
          <a:xfrm>
            <a:off x="701288" y="2785932"/>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Claude</a:t>
            </a:r>
            <a:endParaRPr kumimoji="1" lang="ja-JP" altLang="en-US" sz="4400" dirty="0" err="1">
              <a:latin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3B057061-F489-51FD-9F7C-C1BE35CD189A}"/>
              </a:ext>
            </a:extLst>
          </p:cNvPr>
          <p:cNvSpPr txBox="1"/>
          <p:nvPr/>
        </p:nvSpPr>
        <p:spPr>
          <a:xfrm>
            <a:off x="5579955" y="3020668"/>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Mistral</a:t>
            </a:r>
            <a:endParaRPr kumimoji="1" lang="ja-JP" altLang="en-US" sz="4400" dirty="0" err="1">
              <a:latin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D326272D-330A-9BE3-3C43-481BA8F0C3F3}"/>
              </a:ext>
            </a:extLst>
          </p:cNvPr>
          <p:cNvSpPr txBox="1"/>
          <p:nvPr/>
        </p:nvSpPr>
        <p:spPr>
          <a:xfrm>
            <a:off x="2893803" y="5078391"/>
            <a:ext cx="3031615"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Command</a:t>
            </a:r>
            <a:endParaRPr kumimoji="1" lang="ja-JP" altLang="en-US" sz="4400" dirty="0" err="1">
              <a:latin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6A028A16-C784-FD1D-5B7C-F69D48FA86B5}"/>
              </a:ext>
            </a:extLst>
          </p:cNvPr>
          <p:cNvSpPr txBox="1"/>
          <p:nvPr/>
        </p:nvSpPr>
        <p:spPr>
          <a:xfrm>
            <a:off x="629830" y="4709059"/>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Llama</a:t>
            </a:r>
            <a:endParaRPr kumimoji="1" lang="ja-JP" altLang="en-US" sz="4400" dirty="0" err="1">
              <a:latin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766C13CD-30E3-F635-A5FF-A76E2E850419}"/>
              </a:ext>
            </a:extLst>
          </p:cNvPr>
          <p:cNvSpPr txBox="1"/>
          <p:nvPr/>
        </p:nvSpPr>
        <p:spPr>
          <a:xfrm>
            <a:off x="7800317" y="2773239"/>
            <a:ext cx="3476327" cy="769441"/>
          </a:xfrm>
          <a:prstGeom prst="rect">
            <a:avLst/>
          </a:prstGeom>
          <a:noFill/>
        </p:spPr>
        <p:txBody>
          <a:bodyPr wrap="square" lIns="0" rIns="0" rtlCol="0">
            <a:spAutoFit/>
          </a:bodyPr>
          <a:lstStyle/>
          <a:p>
            <a:pPr algn="ctr"/>
            <a:r>
              <a:rPr kumimoji="1" lang="en-GB" altLang="ja-JP" sz="4400" dirty="0" err="1">
                <a:latin typeface="Amazon Ember" panose="020B0603020204020204" pitchFamily="34" charset="0"/>
                <a:ea typeface="Amazon Ember" panose="020B0603020204020204" pitchFamily="34" charset="0"/>
                <a:cs typeface="Amazon Ember" panose="020B0603020204020204" pitchFamily="34" charset="0"/>
              </a:rPr>
              <a:t>Jurrasic</a:t>
            </a:r>
            <a:endParaRPr kumimoji="1" lang="ja-JP" altLang="en-US" sz="4400" dirty="0" err="1">
              <a:latin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1214A811-423A-B82F-D681-791474AFCB0C}"/>
              </a:ext>
            </a:extLst>
          </p:cNvPr>
          <p:cNvSpPr txBox="1"/>
          <p:nvPr/>
        </p:nvSpPr>
        <p:spPr>
          <a:xfrm>
            <a:off x="6224306" y="4513014"/>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Embed</a:t>
            </a:r>
            <a:endParaRPr kumimoji="1" lang="ja-JP" altLang="en-US" sz="4400" dirty="0" err="1">
              <a:latin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D09A5CA8-5898-9624-D689-1C13E310EFD2}"/>
              </a:ext>
            </a:extLst>
          </p:cNvPr>
          <p:cNvSpPr txBox="1"/>
          <p:nvPr/>
        </p:nvSpPr>
        <p:spPr>
          <a:xfrm>
            <a:off x="8573940" y="4551512"/>
            <a:ext cx="2988231" cy="1446550"/>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Stable Diffusion</a:t>
            </a:r>
            <a:endParaRPr kumimoji="1" lang="ja-JP" altLang="en-US" sz="4400" dirty="0" err="1">
              <a:latin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F18A086F-4FC5-B023-A411-8381A7CEA053}"/>
              </a:ext>
            </a:extLst>
          </p:cNvPr>
          <p:cNvSpPr txBox="1"/>
          <p:nvPr/>
        </p:nvSpPr>
        <p:spPr>
          <a:xfrm>
            <a:off x="2979463" y="3312741"/>
            <a:ext cx="2136774" cy="1446550"/>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Amazon Titan</a:t>
            </a:r>
            <a:endParaRPr kumimoji="1" lang="ja-JP" altLang="en-US" sz="4400" dirty="0" err="1">
              <a:latin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39A0681E-10C5-B7E0-ADF9-E2A1173B33C3}"/>
              </a:ext>
            </a:extLst>
          </p:cNvPr>
          <p:cNvSpPr txBox="1"/>
          <p:nvPr/>
        </p:nvSpPr>
        <p:spPr>
          <a:xfrm>
            <a:off x="5932676" y="5767016"/>
            <a:ext cx="2136774" cy="769441"/>
          </a:xfrm>
          <a:prstGeom prst="rect">
            <a:avLst/>
          </a:prstGeom>
          <a:noFill/>
        </p:spPr>
        <p:txBody>
          <a:bodyPr wrap="square" lIns="0" rIns="0" rtlCol="0">
            <a:spAutoFit/>
          </a:bodyPr>
          <a:lstStyle/>
          <a:p>
            <a:pPr algn="ctr"/>
            <a:r>
              <a:rPr kumimoji="1" lang="en-GB" altLang="ja-JP" sz="4400" dirty="0">
                <a:latin typeface="Amazon Ember" panose="020B0603020204020204" pitchFamily="34" charset="0"/>
                <a:ea typeface="Amazon Ember" panose="020B0603020204020204" pitchFamily="34" charset="0"/>
                <a:cs typeface="Amazon Ember" panose="020B0603020204020204" pitchFamily="34" charset="0"/>
              </a:rPr>
              <a:t>GPT</a:t>
            </a:r>
            <a:endParaRPr kumimoji="1" lang="ja-JP" altLang="en-US" sz="4400" dirty="0" err="1">
              <a:latin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2B1571FC-39B5-42C3-16A8-5780642657B2}"/>
              </a:ext>
            </a:extLst>
          </p:cNvPr>
          <p:cNvSpPr/>
          <p:nvPr/>
        </p:nvSpPr>
        <p:spPr>
          <a:xfrm>
            <a:off x="2940918" y="3233369"/>
            <a:ext cx="2175319" cy="166883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Tree>
    <p:extLst>
      <p:ext uri="{BB962C8B-B14F-4D97-AF65-F5344CB8AC3E}">
        <p14:creationId xmlns:p14="http://schemas.microsoft.com/office/powerpoint/2010/main" val="10039200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769274-C37B-4C0C-154C-25FF07525EF8}"/>
              </a:ext>
            </a:extLst>
          </p:cNvPr>
          <p:cNvSpPr/>
          <p:nvPr/>
        </p:nvSpPr>
        <p:spPr>
          <a:xfrm>
            <a:off x="-164891" y="1199213"/>
            <a:ext cx="12501796" cy="4362137"/>
          </a:xfrm>
          <a:prstGeom prst="rect">
            <a:avLst/>
          </a:prstGeom>
          <a:gradFill flip="none" rotWithShape="1">
            <a:gsLst>
              <a:gs pos="0">
                <a:srgbClr val="040625"/>
              </a:gs>
              <a:gs pos="50000">
                <a:srgbClr val="080F3E"/>
              </a:gs>
              <a:gs pos="100000">
                <a:srgbClr val="0D1C5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25" name="Picture 124">
            <a:extLst>
              <a:ext uri="{FF2B5EF4-FFF2-40B4-BE49-F238E27FC236}">
                <a16:creationId xmlns:a16="http://schemas.microsoft.com/office/drawing/2014/main" id="{EB1B507E-C3A5-3DBD-4493-0891CB76B0B8}"/>
              </a:ext>
            </a:extLst>
          </p:cNvPr>
          <p:cNvPicPr>
            <a:picLocks noChangeAspect="1"/>
          </p:cNvPicPr>
          <p:nvPr/>
        </p:nvPicPr>
        <p:blipFill>
          <a:blip r:embed="rId3"/>
          <a:stretch>
            <a:fillRect/>
          </a:stretch>
        </p:blipFill>
        <p:spPr>
          <a:xfrm>
            <a:off x="193440" y="1549400"/>
            <a:ext cx="12005614" cy="3402000"/>
          </a:xfrm>
          <a:prstGeom prst="rect">
            <a:avLst/>
          </a:prstGeom>
        </p:spPr>
      </p:pic>
    </p:spTree>
    <p:extLst>
      <p:ext uri="{BB962C8B-B14F-4D97-AF65-F5344CB8AC3E}">
        <p14:creationId xmlns:p14="http://schemas.microsoft.com/office/powerpoint/2010/main" val="6820333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CEE63-5F03-02E0-0630-E6820058D98A}"/>
              </a:ext>
            </a:extLst>
          </p:cNvPr>
          <p:cNvSpPr txBox="1"/>
          <p:nvPr/>
        </p:nvSpPr>
        <p:spPr>
          <a:xfrm>
            <a:off x="1524000" y="2362200"/>
            <a:ext cx="9144000" cy="1836528"/>
          </a:xfrm>
          <a:prstGeom prst="rect">
            <a:avLst/>
          </a:prstGeom>
          <a:noFill/>
        </p:spPr>
        <p:txBody>
          <a:bodyPr wrap="square" rtlCol="0">
            <a:spAutoFit/>
          </a:bodyPr>
          <a:lstStyle/>
          <a:p>
            <a:pPr algn="ctr"/>
            <a:r>
              <a:rPr lang="en-US" sz="11334" dirty="0"/>
              <a:t>Hallucination</a:t>
            </a:r>
          </a:p>
        </p:txBody>
      </p:sp>
    </p:spTree>
    <p:extLst>
      <p:ext uri="{BB962C8B-B14F-4D97-AF65-F5344CB8AC3E}">
        <p14:creationId xmlns:p14="http://schemas.microsoft.com/office/powerpoint/2010/main" val="3773134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555491-E388-056D-F78B-1F074C0FA3B3}"/>
              </a:ext>
            </a:extLst>
          </p:cNvPr>
          <p:cNvSpPr txBox="1"/>
          <p:nvPr/>
        </p:nvSpPr>
        <p:spPr>
          <a:xfrm>
            <a:off x="1612900" y="177800"/>
            <a:ext cx="8966200" cy="2554545"/>
          </a:xfrm>
          <a:prstGeom prst="rect">
            <a:avLst/>
          </a:prstGeom>
          <a:noFill/>
        </p:spPr>
        <p:txBody>
          <a:bodyPr wrap="square" rtlCol="0">
            <a:spAutoFit/>
          </a:bodyPr>
          <a:lstStyle/>
          <a:p>
            <a:pPr algn="ctr"/>
            <a:r>
              <a:rPr lang="en-US" sz="8000" dirty="0">
                <a:latin typeface="Amazon Ember" panose="020B0603020204020204" pitchFamily="34" charset="0"/>
                <a:ea typeface="Amazon Ember" panose="020B0603020204020204" pitchFamily="34" charset="0"/>
                <a:cs typeface="Amazon Ember" panose="020B0603020204020204" pitchFamily="34" charset="0"/>
              </a:rPr>
              <a:t>Customizing Models</a:t>
            </a:r>
          </a:p>
        </p:txBody>
      </p:sp>
      <p:sp>
        <p:nvSpPr>
          <p:cNvPr id="5" name="TextBox 4">
            <a:extLst>
              <a:ext uri="{FF2B5EF4-FFF2-40B4-BE49-F238E27FC236}">
                <a16:creationId xmlns:a16="http://schemas.microsoft.com/office/drawing/2014/main" id="{8C5F988B-D76F-48FD-D468-D922E0141EDF}"/>
              </a:ext>
            </a:extLst>
          </p:cNvPr>
          <p:cNvSpPr txBox="1"/>
          <p:nvPr/>
        </p:nvSpPr>
        <p:spPr>
          <a:xfrm>
            <a:off x="12700" y="4254678"/>
            <a:ext cx="3606800" cy="1200329"/>
          </a:xfrm>
          <a:prstGeom prst="rect">
            <a:avLst/>
          </a:prstGeom>
          <a:noFill/>
        </p:spPr>
        <p:txBody>
          <a:bodyPr wrap="square" lIns="0" rIns="0" rtlCol="0">
            <a:spAutoFit/>
          </a:bodyPr>
          <a:lstStyle/>
          <a:p>
            <a:pPr algn="ctr"/>
            <a:r>
              <a:rPr kumimoji="1" lang="en-GB" altLang="ja-JP" sz="3600" dirty="0">
                <a:latin typeface="Amazon Ember" panose="020B0603020204020204" pitchFamily="34" charset="0"/>
                <a:ea typeface="Amazon Ember" panose="020B0603020204020204" pitchFamily="34" charset="0"/>
                <a:cs typeface="Amazon Ember" panose="020B0603020204020204" pitchFamily="34" charset="0"/>
              </a:rPr>
              <a:t>Fine </a:t>
            </a:r>
          </a:p>
          <a:p>
            <a:pPr algn="ctr"/>
            <a:r>
              <a:rPr kumimoji="1" lang="en-GB" altLang="ja-JP" sz="3600" dirty="0">
                <a:latin typeface="Amazon Ember" panose="020B0603020204020204" pitchFamily="34" charset="0"/>
                <a:ea typeface="Amazon Ember" panose="020B0603020204020204" pitchFamily="34" charset="0"/>
                <a:cs typeface="Amazon Ember" panose="020B0603020204020204" pitchFamily="34" charset="0"/>
              </a:rPr>
              <a:t>tuning</a:t>
            </a:r>
            <a:endParaRPr kumimoji="1" lang="ja-JP" altLang="en-US" sz="3600" dirty="0" err="1">
              <a:latin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75E21F22-1561-9388-9A61-DA456FCCB0FD}"/>
              </a:ext>
            </a:extLst>
          </p:cNvPr>
          <p:cNvSpPr txBox="1"/>
          <p:nvPr/>
        </p:nvSpPr>
        <p:spPr>
          <a:xfrm>
            <a:off x="8026400" y="4162344"/>
            <a:ext cx="3683000" cy="1384995"/>
          </a:xfrm>
          <a:prstGeom prst="rect">
            <a:avLst/>
          </a:prstGeom>
          <a:noFill/>
        </p:spPr>
        <p:txBody>
          <a:bodyPr wrap="square" lIns="0" rIns="0" rtlCol="0">
            <a:spAutoFit/>
          </a:bodyPr>
          <a:lstStyle/>
          <a:p>
            <a:pPr algn="ctr"/>
            <a:r>
              <a:rPr kumimoji="1" lang="en-GB" altLang="ja-JP" sz="3600" dirty="0">
                <a:latin typeface="Amazon Ember" panose="020B0603020204020204" pitchFamily="34" charset="0"/>
                <a:ea typeface="Amazon Ember" panose="020B0603020204020204" pitchFamily="34" charset="0"/>
                <a:cs typeface="Amazon Ember" panose="020B0603020204020204" pitchFamily="34" charset="0"/>
              </a:rPr>
              <a:t>RAG</a:t>
            </a:r>
          </a:p>
          <a:p>
            <a:pPr algn="ctr"/>
            <a:r>
              <a:rPr kumimoji="1" lang="en-GB" altLang="ja-JP" sz="2400" dirty="0">
                <a:latin typeface="Amazon Ember" panose="020B0603020204020204" pitchFamily="34" charset="0"/>
                <a:ea typeface="Amazon Ember" panose="020B0603020204020204" pitchFamily="34" charset="0"/>
                <a:cs typeface="Amazon Ember" panose="020B0603020204020204" pitchFamily="34" charset="0"/>
              </a:rPr>
              <a:t>(Retrieval Augmented Generation)</a:t>
            </a:r>
            <a:endParaRPr kumimoji="1" lang="ja-JP" altLang="en-US" sz="2400" dirty="0" err="1">
              <a:latin typeface="Amazon Ember" panose="020B0603020204020204" pitchFamily="34" charset="0"/>
              <a:cs typeface="Amazon Ember" panose="020B0603020204020204" pitchFamily="34" charset="0"/>
            </a:endParaRPr>
          </a:p>
        </p:txBody>
      </p:sp>
      <p:sp>
        <p:nvSpPr>
          <p:cNvPr id="4" name="TextBox 3">
            <a:extLst>
              <a:ext uri="{FF2B5EF4-FFF2-40B4-BE49-F238E27FC236}">
                <a16:creationId xmlns:a16="http://schemas.microsoft.com/office/drawing/2014/main" id="{6FD53ECF-564E-FC0C-D33C-1CE415DBD15E}"/>
              </a:ext>
            </a:extLst>
          </p:cNvPr>
          <p:cNvSpPr txBox="1"/>
          <p:nvPr/>
        </p:nvSpPr>
        <p:spPr>
          <a:xfrm>
            <a:off x="4470400" y="4254678"/>
            <a:ext cx="2946400" cy="1200329"/>
          </a:xfrm>
          <a:prstGeom prst="rect">
            <a:avLst/>
          </a:prstGeom>
          <a:noFill/>
        </p:spPr>
        <p:txBody>
          <a:bodyPr wrap="square" lIns="0" rIns="0" rtlCol="0">
            <a:spAutoFit/>
          </a:bodyPr>
          <a:lstStyle/>
          <a:p>
            <a:pPr algn="ctr"/>
            <a:r>
              <a:rPr kumimoji="1" lang="en-GB" altLang="ja-JP" sz="3600" dirty="0">
                <a:latin typeface="Amazon Ember" panose="020B0603020204020204" pitchFamily="34" charset="0"/>
                <a:ea typeface="Amazon Ember" panose="020B0603020204020204" pitchFamily="34" charset="0"/>
                <a:cs typeface="Amazon Ember" panose="020B0603020204020204" pitchFamily="34" charset="0"/>
              </a:rPr>
              <a:t>Continued Pre-Training</a:t>
            </a:r>
            <a:endParaRPr kumimoji="1" lang="ja-JP" altLang="en-US" sz="3600" dirty="0" err="1">
              <a:latin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305146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3392831" y="136916"/>
            <a:ext cx="5684918" cy="1077218"/>
          </a:xfrm>
          <a:prstGeom prst="rect">
            <a:avLst/>
          </a:prstGeom>
          <a:noFill/>
        </p:spPr>
        <p:txBody>
          <a:bodyPr wrap="square" lIns="0" rIns="0" rtlCol="0">
            <a:spAutoFit/>
          </a:bodyPr>
          <a:lstStyle/>
          <a:p>
            <a:pPr algn="ctr"/>
            <a:r>
              <a:rPr kumimoji="1" lang="en-GB" altLang="ja-JP" sz="6400" b="1" dirty="0"/>
              <a:t>Fine Tuning</a:t>
            </a:r>
            <a:endParaRPr kumimoji="1" lang="ja-JP" altLang="en-US" sz="6400" b="1" dirty="0" err="1"/>
          </a:p>
        </p:txBody>
      </p:sp>
      <p:sp>
        <p:nvSpPr>
          <p:cNvPr id="5" name="Down Arrow 4">
            <a:extLst>
              <a:ext uri="{FF2B5EF4-FFF2-40B4-BE49-F238E27FC236}">
                <a16:creationId xmlns:a16="http://schemas.microsoft.com/office/drawing/2014/main" id="{CA59EBB4-2C1B-A2FF-A617-66AAA7DD6751}"/>
              </a:ext>
            </a:extLst>
          </p:cNvPr>
          <p:cNvSpPr/>
          <p:nvPr/>
        </p:nvSpPr>
        <p:spPr>
          <a:xfrm>
            <a:off x="1566842" y="3798851"/>
            <a:ext cx="694813" cy="91767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B887E0E6-DEE1-9A5B-0B81-342EBAE13593}"/>
              </a:ext>
            </a:extLst>
          </p:cNvPr>
          <p:cNvSpPr txBox="1"/>
          <p:nvPr/>
        </p:nvSpPr>
        <p:spPr>
          <a:xfrm>
            <a:off x="476865" y="5037050"/>
            <a:ext cx="3021781" cy="1200329"/>
          </a:xfrm>
          <a:prstGeom prst="rect">
            <a:avLst/>
          </a:prstGeom>
          <a:noFill/>
        </p:spPr>
        <p:txBody>
          <a:bodyPr wrap="square" lIns="0" rIns="0" rtlCol="0">
            <a:spAutoFit/>
          </a:bodyPr>
          <a:lstStyle/>
          <a:p>
            <a:pPr algn="ctr"/>
            <a:r>
              <a:rPr kumimoji="1" lang="en-GB" altLang="ja-JP" sz="3600" b="1" dirty="0"/>
              <a:t>Foundation Model</a:t>
            </a:r>
            <a:endParaRPr kumimoji="1" lang="ja-JP" altLang="en-US" sz="3600" b="1" dirty="0" err="1"/>
          </a:p>
        </p:txBody>
      </p:sp>
      <p:sp>
        <p:nvSpPr>
          <p:cNvPr id="7" name="Down Arrow 6">
            <a:extLst>
              <a:ext uri="{FF2B5EF4-FFF2-40B4-BE49-F238E27FC236}">
                <a16:creationId xmlns:a16="http://schemas.microsoft.com/office/drawing/2014/main" id="{576DEE8C-5AF6-C4D2-BA19-36DFEE7D8CB0}"/>
              </a:ext>
            </a:extLst>
          </p:cNvPr>
          <p:cNvSpPr/>
          <p:nvPr/>
        </p:nvSpPr>
        <p:spPr>
          <a:xfrm rot="16200000">
            <a:off x="3846872" y="4925619"/>
            <a:ext cx="694813" cy="91767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8" name="TextBox 7">
            <a:extLst>
              <a:ext uri="{FF2B5EF4-FFF2-40B4-BE49-F238E27FC236}">
                <a16:creationId xmlns:a16="http://schemas.microsoft.com/office/drawing/2014/main" id="{CFF442E6-0A68-4D3C-AB8C-15B639D3C1F4}"/>
              </a:ext>
            </a:extLst>
          </p:cNvPr>
          <p:cNvSpPr txBox="1"/>
          <p:nvPr/>
        </p:nvSpPr>
        <p:spPr>
          <a:xfrm>
            <a:off x="4724400" y="4531535"/>
            <a:ext cx="3021781" cy="1754326"/>
          </a:xfrm>
          <a:prstGeom prst="rect">
            <a:avLst/>
          </a:prstGeom>
          <a:noFill/>
        </p:spPr>
        <p:txBody>
          <a:bodyPr wrap="square" lIns="0" rIns="0" rtlCol="0">
            <a:spAutoFit/>
          </a:bodyPr>
          <a:lstStyle/>
          <a:p>
            <a:pPr algn="ctr"/>
            <a:r>
              <a:rPr kumimoji="1" lang="en-GB" altLang="ja-JP" sz="3600" b="1" dirty="0"/>
              <a:t>My Customized Model</a:t>
            </a:r>
            <a:endParaRPr kumimoji="1" lang="ja-JP" altLang="en-US" sz="36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10255747" y="4809409"/>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rot="10800000">
            <a:off x="7986134" y="4982693"/>
            <a:ext cx="1796026"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1" name="TextBox 10">
            <a:extLst>
              <a:ext uri="{FF2B5EF4-FFF2-40B4-BE49-F238E27FC236}">
                <a16:creationId xmlns:a16="http://schemas.microsoft.com/office/drawing/2014/main" id="{BA06EB33-DA2C-7BC8-3630-9D2BE3348BC1}"/>
              </a:ext>
            </a:extLst>
          </p:cNvPr>
          <p:cNvSpPr txBox="1"/>
          <p:nvPr/>
        </p:nvSpPr>
        <p:spPr>
          <a:xfrm>
            <a:off x="8066665" y="4485695"/>
            <a:ext cx="2022168" cy="461665"/>
          </a:xfrm>
          <a:prstGeom prst="rect">
            <a:avLst/>
          </a:prstGeom>
          <a:noFill/>
        </p:spPr>
        <p:txBody>
          <a:bodyPr wrap="square" rtlCol="0">
            <a:spAutoFit/>
          </a:bodyPr>
          <a:lstStyle/>
          <a:p>
            <a:r>
              <a:rPr lang="en-US" sz="2400" dirty="0"/>
              <a:t>User prompt</a:t>
            </a:r>
          </a:p>
        </p:txBody>
      </p:sp>
      <p:pic>
        <p:nvPicPr>
          <p:cNvPr id="2" name="Picture 1">
            <a:extLst>
              <a:ext uri="{FF2B5EF4-FFF2-40B4-BE49-F238E27FC236}">
                <a16:creationId xmlns:a16="http://schemas.microsoft.com/office/drawing/2014/main" id="{913079FD-19B0-F320-BB80-0527C4D2B09D}"/>
              </a:ext>
            </a:extLst>
          </p:cNvPr>
          <p:cNvPicPr>
            <a:picLocks noChangeAspect="1"/>
          </p:cNvPicPr>
          <p:nvPr/>
        </p:nvPicPr>
        <p:blipFill rotWithShape="1">
          <a:blip r:embed="rId3">
            <a:extLst>
              <a:ext uri="{28A0092B-C50C-407E-A947-70E740481C1C}">
                <a14:useLocalDpi xmlns:a14="http://schemas.microsoft.com/office/drawing/2010/main" val="0"/>
              </a:ext>
            </a:extLst>
          </a:blip>
          <a:srcRect l="4710" t="24377" r="4384" b="21521"/>
          <a:stretch/>
        </p:blipFill>
        <p:spPr>
          <a:xfrm>
            <a:off x="657123" y="2040992"/>
            <a:ext cx="11156334" cy="1215090"/>
          </a:xfrm>
          <a:prstGeom prst="rect">
            <a:avLst/>
          </a:prstGeom>
          <a:ln>
            <a:solidFill>
              <a:schemeClr val="tx1"/>
            </a:solidFill>
          </a:ln>
        </p:spPr>
      </p:pic>
    </p:spTree>
    <p:extLst>
      <p:ext uri="{BB962C8B-B14F-4D97-AF65-F5344CB8AC3E}">
        <p14:creationId xmlns:p14="http://schemas.microsoft.com/office/powerpoint/2010/main" val="25039375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9CE4B9-5C8D-2588-B578-660BC5AE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210923"/>
            <a:ext cx="8711783" cy="5011763"/>
          </a:xfrm>
          <a:prstGeom prst="rect">
            <a:avLst/>
          </a:prstGeom>
          <a:ln>
            <a:solidFill>
              <a:schemeClr val="tx1"/>
            </a:solidFill>
          </a:ln>
        </p:spPr>
      </p:pic>
      <p:sp>
        <p:nvSpPr>
          <p:cNvPr id="4" name="TextBox 3">
            <a:extLst>
              <a:ext uri="{FF2B5EF4-FFF2-40B4-BE49-F238E27FC236}">
                <a16:creationId xmlns:a16="http://schemas.microsoft.com/office/drawing/2014/main" id="{813C4EC3-23E3-C34F-1F1F-0DB179B5A88F}"/>
              </a:ext>
            </a:extLst>
          </p:cNvPr>
          <p:cNvSpPr txBox="1"/>
          <p:nvPr/>
        </p:nvSpPr>
        <p:spPr>
          <a:xfrm>
            <a:off x="2753360" y="101280"/>
            <a:ext cx="5359073" cy="1077218"/>
          </a:xfrm>
          <a:prstGeom prst="rect">
            <a:avLst/>
          </a:prstGeom>
          <a:noFill/>
        </p:spPr>
        <p:txBody>
          <a:bodyPr wrap="square" lIns="0" rIns="0" rtlCol="0">
            <a:spAutoFit/>
          </a:bodyPr>
          <a:lstStyle/>
          <a:p>
            <a:pPr algn="ctr"/>
            <a:r>
              <a:rPr kumimoji="1" lang="en-GB" altLang="ja-JP" sz="6400" b="1" dirty="0"/>
              <a:t>Fine Tuning</a:t>
            </a:r>
            <a:endParaRPr kumimoji="1" lang="ja-JP" altLang="en-US" sz="6400" b="1" dirty="0" err="1"/>
          </a:p>
        </p:txBody>
      </p:sp>
      <p:sp>
        <p:nvSpPr>
          <p:cNvPr id="5" name="TextBox 4">
            <a:extLst>
              <a:ext uri="{FF2B5EF4-FFF2-40B4-BE49-F238E27FC236}">
                <a16:creationId xmlns:a16="http://schemas.microsoft.com/office/drawing/2014/main" id="{9DA277AB-B0D5-6F31-F6F6-7EAE5EABA533}"/>
              </a:ext>
            </a:extLst>
          </p:cNvPr>
          <p:cNvSpPr txBox="1"/>
          <p:nvPr/>
        </p:nvSpPr>
        <p:spPr>
          <a:xfrm>
            <a:off x="7975600" y="360974"/>
            <a:ext cx="4055417" cy="748795"/>
          </a:xfrm>
          <a:prstGeom prst="rect">
            <a:avLst/>
          </a:prstGeom>
          <a:noFill/>
        </p:spPr>
        <p:txBody>
          <a:bodyPr wrap="square" rtlCol="0">
            <a:spAutoFit/>
          </a:body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Using Boto3 (AWS Python SDK) and Amazon Bedrock</a:t>
            </a:r>
          </a:p>
        </p:txBody>
      </p:sp>
    </p:spTree>
    <p:extLst>
      <p:ext uri="{BB962C8B-B14F-4D97-AF65-F5344CB8AC3E}">
        <p14:creationId xmlns:p14="http://schemas.microsoft.com/office/powerpoint/2010/main" val="17875404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9CE4B9-5C8D-2588-B578-660BC5AE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210923"/>
            <a:ext cx="8711783" cy="5011763"/>
          </a:xfrm>
          <a:prstGeom prst="rect">
            <a:avLst/>
          </a:prstGeom>
          <a:ln>
            <a:solidFill>
              <a:schemeClr val="tx1"/>
            </a:solidFill>
          </a:ln>
        </p:spPr>
      </p:pic>
      <p:sp>
        <p:nvSpPr>
          <p:cNvPr id="4" name="Rectangle 3">
            <a:extLst>
              <a:ext uri="{FF2B5EF4-FFF2-40B4-BE49-F238E27FC236}">
                <a16:creationId xmlns:a16="http://schemas.microsoft.com/office/drawing/2014/main" id="{861B2E25-61B3-AFB3-64CF-05A83D1A62A9}"/>
              </a:ext>
            </a:extLst>
          </p:cNvPr>
          <p:cNvSpPr/>
          <p:nvPr/>
        </p:nvSpPr>
        <p:spPr>
          <a:xfrm>
            <a:off x="1676401" y="1656830"/>
            <a:ext cx="54864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p>
        </p:txBody>
      </p:sp>
      <p:sp>
        <p:nvSpPr>
          <p:cNvPr id="3" name="TextBox 2">
            <a:extLst>
              <a:ext uri="{FF2B5EF4-FFF2-40B4-BE49-F238E27FC236}">
                <a16:creationId xmlns:a16="http://schemas.microsoft.com/office/drawing/2014/main" id="{4E97F68F-99BB-8498-2AFF-6DF4A61E27F2}"/>
              </a:ext>
            </a:extLst>
          </p:cNvPr>
          <p:cNvSpPr txBox="1"/>
          <p:nvPr/>
        </p:nvSpPr>
        <p:spPr>
          <a:xfrm>
            <a:off x="2753360" y="101280"/>
            <a:ext cx="5359073" cy="1077218"/>
          </a:xfrm>
          <a:prstGeom prst="rect">
            <a:avLst/>
          </a:prstGeom>
          <a:noFill/>
        </p:spPr>
        <p:txBody>
          <a:bodyPr wrap="square" lIns="0" rIns="0" rtlCol="0">
            <a:spAutoFit/>
          </a:bodyPr>
          <a:lstStyle/>
          <a:p>
            <a:pPr algn="ctr"/>
            <a:r>
              <a:rPr kumimoji="1" lang="en-GB" altLang="ja-JP" sz="6400" b="1" dirty="0"/>
              <a:t>Fine Tuning</a:t>
            </a:r>
            <a:endParaRPr kumimoji="1" lang="ja-JP" altLang="en-US" sz="6400" b="1" dirty="0" err="1"/>
          </a:p>
        </p:txBody>
      </p:sp>
      <p:sp>
        <p:nvSpPr>
          <p:cNvPr id="7" name="TextBox 6">
            <a:extLst>
              <a:ext uri="{FF2B5EF4-FFF2-40B4-BE49-F238E27FC236}">
                <a16:creationId xmlns:a16="http://schemas.microsoft.com/office/drawing/2014/main" id="{298094A6-9382-2890-B6C0-AFA92DA2F47A}"/>
              </a:ext>
            </a:extLst>
          </p:cNvPr>
          <p:cNvSpPr txBox="1"/>
          <p:nvPr/>
        </p:nvSpPr>
        <p:spPr>
          <a:xfrm>
            <a:off x="7975600" y="360974"/>
            <a:ext cx="4055417" cy="748795"/>
          </a:xfrm>
          <a:prstGeom prst="rect">
            <a:avLst/>
          </a:prstGeom>
          <a:noFill/>
        </p:spPr>
        <p:txBody>
          <a:bodyPr wrap="square" rtlCol="0">
            <a:spAutoFit/>
          </a:body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Using Boto3 (AWS Python SDK) and Amazon Bedrock</a:t>
            </a:r>
          </a:p>
        </p:txBody>
      </p:sp>
    </p:spTree>
    <p:extLst>
      <p:ext uri="{BB962C8B-B14F-4D97-AF65-F5344CB8AC3E}">
        <p14:creationId xmlns:p14="http://schemas.microsoft.com/office/powerpoint/2010/main" val="11178583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3E145F-F893-0C0F-DBB9-EF124ED3B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210923"/>
            <a:ext cx="8711783" cy="5011763"/>
          </a:xfrm>
          <a:prstGeom prst="rect">
            <a:avLst/>
          </a:prstGeom>
          <a:ln>
            <a:solidFill>
              <a:schemeClr val="tx1"/>
            </a:solidFill>
          </a:ln>
        </p:spPr>
      </p:pic>
      <p:sp>
        <p:nvSpPr>
          <p:cNvPr id="5" name="Rectangle 4">
            <a:extLst>
              <a:ext uri="{FF2B5EF4-FFF2-40B4-BE49-F238E27FC236}">
                <a16:creationId xmlns:a16="http://schemas.microsoft.com/office/drawing/2014/main" id="{26E20727-6D00-590D-5EC5-B9E6C49118EB}"/>
              </a:ext>
            </a:extLst>
          </p:cNvPr>
          <p:cNvSpPr/>
          <p:nvPr/>
        </p:nvSpPr>
        <p:spPr>
          <a:xfrm>
            <a:off x="1863776" y="2355487"/>
            <a:ext cx="54864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p>
        </p:txBody>
      </p:sp>
      <p:sp>
        <p:nvSpPr>
          <p:cNvPr id="3" name="TextBox 2">
            <a:extLst>
              <a:ext uri="{FF2B5EF4-FFF2-40B4-BE49-F238E27FC236}">
                <a16:creationId xmlns:a16="http://schemas.microsoft.com/office/drawing/2014/main" id="{FF182D68-5956-10D3-86A8-39CD52A9BDEC}"/>
              </a:ext>
            </a:extLst>
          </p:cNvPr>
          <p:cNvSpPr txBox="1"/>
          <p:nvPr/>
        </p:nvSpPr>
        <p:spPr>
          <a:xfrm>
            <a:off x="2753360" y="101280"/>
            <a:ext cx="5359073" cy="1077218"/>
          </a:xfrm>
          <a:prstGeom prst="rect">
            <a:avLst/>
          </a:prstGeom>
          <a:noFill/>
        </p:spPr>
        <p:txBody>
          <a:bodyPr wrap="square" lIns="0" rIns="0" rtlCol="0">
            <a:spAutoFit/>
          </a:bodyPr>
          <a:lstStyle/>
          <a:p>
            <a:pPr algn="ctr"/>
            <a:r>
              <a:rPr kumimoji="1" lang="en-GB" altLang="ja-JP" sz="6400" b="1" dirty="0"/>
              <a:t>Fine Tuning</a:t>
            </a:r>
            <a:endParaRPr kumimoji="1" lang="ja-JP" altLang="en-US" sz="6400" b="1" dirty="0" err="1"/>
          </a:p>
        </p:txBody>
      </p:sp>
      <p:sp>
        <p:nvSpPr>
          <p:cNvPr id="8" name="TextBox 7">
            <a:extLst>
              <a:ext uri="{FF2B5EF4-FFF2-40B4-BE49-F238E27FC236}">
                <a16:creationId xmlns:a16="http://schemas.microsoft.com/office/drawing/2014/main" id="{77456244-B1D6-128E-9071-34EB2A08A45F}"/>
              </a:ext>
            </a:extLst>
          </p:cNvPr>
          <p:cNvSpPr txBox="1"/>
          <p:nvPr/>
        </p:nvSpPr>
        <p:spPr>
          <a:xfrm>
            <a:off x="7975600" y="360974"/>
            <a:ext cx="4055417" cy="748795"/>
          </a:xfrm>
          <a:prstGeom prst="rect">
            <a:avLst/>
          </a:prstGeom>
          <a:noFill/>
        </p:spPr>
        <p:txBody>
          <a:bodyPr wrap="square" rtlCol="0">
            <a:spAutoFit/>
          </a:body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Using Boto3 (AWS Python SDK) and Amazon Bedrock</a:t>
            </a:r>
          </a:p>
        </p:txBody>
      </p:sp>
      <p:sp>
        <p:nvSpPr>
          <p:cNvPr id="7" name="Rectangle 6">
            <a:extLst>
              <a:ext uri="{FF2B5EF4-FFF2-40B4-BE49-F238E27FC236}">
                <a16:creationId xmlns:a16="http://schemas.microsoft.com/office/drawing/2014/main" id="{3D8BF766-5ACE-524D-6675-E905E827DD7A}"/>
              </a:ext>
            </a:extLst>
          </p:cNvPr>
          <p:cNvSpPr/>
          <p:nvPr/>
        </p:nvSpPr>
        <p:spPr>
          <a:xfrm>
            <a:off x="1676401" y="1656830"/>
            <a:ext cx="54864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p>
        </p:txBody>
      </p:sp>
    </p:spTree>
    <p:extLst>
      <p:ext uri="{BB962C8B-B14F-4D97-AF65-F5344CB8AC3E}">
        <p14:creationId xmlns:p14="http://schemas.microsoft.com/office/powerpoint/2010/main" val="22910299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9D1FB1-3771-EBEA-39FE-BEEC8C9B9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210923"/>
            <a:ext cx="8711783" cy="5011763"/>
          </a:xfrm>
          <a:prstGeom prst="rect">
            <a:avLst/>
          </a:prstGeom>
          <a:ln>
            <a:solidFill>
              <a:schemeClr val="tx1"/>
            </a:solidFill>
          </a:ln>
        </p:spPr>
      </p:pic>
      <p:sp>
        <p:nvSpPr>
          <p:cNvPr id="6" name="Rectangle 5">
            <a:extLst>
              <a:ext uri="{FF2B5EF4-FFF2-40B4-BE49-F238E27FC236}">
                <a16:creationId xmlns:a16="http://schemas.microsoft.com/office/drawing/2014/main" id="{797165B1-5877-62DC-CF40-E1F7A0AD81C8}"/>
              </a:ext>
            </a:extLst>
          </p:cNvPr>
          <p:cNvSpPr/>
          <p:nvPr/>
        </p:nvSpPr>
        <p:spPr>
          <a:xfrm>
            <a:off x="2064480" y="4978400"/>
            <a:ext cx="73660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p>
        </p:txBody>
      </p:sp>
      <p:sp>
        <p:nvSpPr>
          <p:cNvPr id="3" name="TextBox 2">
            <a:extLst>
              <a:ext uri="{FF2B5EF4-FFF2-40B4-BE49-F238E27FC236}">
                <a16:creationId xmlns:a16="http://schemas.microsoft.com/office/drawing/2014/main" id="{9AC2655A-BE6D-8AD9-0465-E55AC68E2118}"/>
              </a:ext>
            </a:extLst>
          </p:cNvPr>
          <p:cNvSpPr txBox="1"/>
          <p:nvPr/>
        </p:nvSpPr>
        <p:spPr>
          <a:xfrm>
            <a:off x="2753360" y="101280"/>
            <a:ext cx="5359073" cy="1077218"/>
          </a:xfrm>
          <a:prstGeom prst="rect">
            <a:avLst/>
          </a:prstGeom>
          <a:noFill/>
        </p:spPr>
        <p:txBody>
          <a:bodyPr wrap="square" lIns="0" rIns="0" rtlCol="0">
            <a:spAutoFit/>
          </a:bodyPr>
          <a:lstStyle/>
          <a:p>
            <a:pPr algn="ctr"/>
            <a:r>
              <a:rPr kumimoji="1" lang="en-GB" altLang="ja-JP" sz="6400" b="1" dirty="0"/>
              <a:t>Fine Tuning</a:t>
            </a:r>
            <a:endParaRPr kumimoji="1" lang="ja-JP" altLang="en-US" sz="6400" b="1" dirty="0" err="1"/>
          </a:p>
        </p:txBody>
      </p:sp>
      <p:sp>
        <p:nvSpPr>
          <p:cNvPr id="9" name="TextBox 8">
            <a:extLst>
              <a:ext uri="{FF2B5EF4-FFF2-40B4-BE49-F238E27FC236}">
                <a16:creationId xmlns:a16="http://schemas.microsoft.com/office/drawing/2014/main" id="{3E2A9E9A-289B-B400-1146-B05BD6F50647}"/>
              </a:ext>
            </a:extLst>
          </p:cNvPr>
          <p:cNvSpPr txBox="1"/>
          <p:nvPr/>
        </p:nvSpPr>
        <p:spPr>
          <a:xfrm>
            <a:off x="7975600" y="360974"/>
            <a:ext cx="4055417" cy="748795"/>
          </a:xfrm>
          <a:prstGeom prst="rect">
            <a:avLst/>
          </a:prstGeom>
          <a:noFill/>
        </p:spPr>
        <p:txBody>
          <a:bodyPr wrap="square" rtlCol="0">
            <a:spAutoFit/>
          </a:body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Using Boto3 (AWS Python SDK) and Amazon Bedrock</a:t>
            </a:r>
          </a:p>
        </p:txBody>
      </p:sp>
      <p:sp>
        <p:nvSpPr>
          <p:cNvPr id="8" name="Rectangle 7">
            <a:extLst>
              <a:ext uri="{FF2B5EF4-FFF2-40B4-BE49-F238E27FC236}">
                <a16:creationId xmlns:a16="http://schemas.microsoft.com/office/drawing/2014/main" id="{4DDEE7EE-45F8-00D8-8AAE-22237F8603DC}"/>
              </a:ext>
            </a:extLst>
          </p:cNvPr>
          <p:cNvSpPr/>
          <p:nvPr/>
        </p:nvSpPr>
        <p:spPr>
          <a:xfrm>
            <a:off x="1676401" y="1656830"/>
            <a:ext cx="54864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p>
        </p:txBody>
      </p:sp>
      <p:sp>
        <p:nvSpPr>
          <p:cNvPr id="10" name="Rectangle 9">
            <a:extLst>
              <a:ext uri="{FF2B5EF4-FFF2-40B4-BE49-F238E27FC236}">
                <a16:creationId xmlns:a16="http://schemas.microsoft.com/office/drawing/2014/main" id="{9761054C-CC62-4448-0ACA-28F3C27202EE}"/>
              </a:ext>
            </a:extLst>
          </p:cNvPr>
          <p:cNvSpPr/>
          <p:nvPr/>
        </p:nvSpPr>
        <p:spPr>
          <a:xfrm>
            <a:off x="1863776" y="2355487"/>
            <a:ext cx="54864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p>
        </p:txBody>
      </p:sp>
    </p:spTree>
    <p:extLst>
      <p:ext uri="{BB962C8B-B14F-4D97-AF65-F5344CB8AC3E}">
        <p14:creationId xmlns:p14="http://schemas.microsoft.com/office/powerpoint/2010/main" val="3212702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7790FA-74B3-2AD5-2F09-2144F74D4A41}"/>
              </a:ext>
            </a:extLst>
          </p:cNvPr>
          <p:cNvSpPr txBox="1"/>
          <p:nvPr/>
        </p:nvSpPr>
        <p:spPr>
          <a:xfrm rot="21357755">
            <a:off x="6154357" y="1527944"/>
            <a:ext cx="2920181" cy="995016"/>
          </a:xfrm>
          <a:prstGeom prst="rect">
            <a:avLst/>
          </a:prstGeom>
          <a:noFill/>
        </p:spPr>
        <p:txBody>
          <a:bodyPr wrap="square" lIns="0" rIns="0" rtlCol="0">
            <a:spAutoFit/>
          </a:bodyPr>
          <a:lstStyle/>
          <a:p>
            <a:pPr algn="ctr"/>
            <a:r>
              <a:rPr lang="en-US" sz="2933" b="1" dirty="0"/>
              <a:t>Foundation Models</a:t>
            </a:r>
          </a:p>
        </p:txBody>
      </p:sp>
      <p:sp>
        <p:nvSpPr>
          <p:cNvPr id="4" name="TextBox 3">
            <a:extLst>
              <a:ext uri="{FF2B5EF4-FFF2-40B4-BE49-F238E27FC236}">
                <a16:creationId xmlns:a16="http://schemas.microsoft.com/office/drawing/2014/main" id="{0C00BCE5-9A38-9243-3B30-B97DB044C5A6}"/>
              </a:ext>
            </a:extLst>
          </p:cNvPr>
          <p:cNvSpPr txBox="1"/>
          <p:nvPr/>
        </p:nvSpPr>
        <p:spPr>
          <a:xfrm rot="1214153">
            <a:off x="8676108" y="2672612"/>
            <a:ext cx="2920181" cy="995016"/>
          </a:xfrm>
          <a:prstGeom prst="rect">
            <a:avLst/>
          </a:prstGeom>
          <a:noFill/>
        </p:spPr>
        <p:txBody>
          <a:bodyPr wrap="square" lIns="0" rIns="0" rtlCol="0">
            <a:spAutoFit/>
          </a:bodyPr>
          <a:lstStyle/>
          <a:p>
            <a:pPr algn="ctr"/>
            <a:r>
              <a:rPr lang="en-US" sz="2933" b="1" dirty="0"/>
              <a:t>Transformer Architecture</a:t>
            </a:r>
          </a:p>
        </p:txBody>
      </p:sp>
      <p:sp>
        <p:nvSpPr>
          <p:cNvPr id="5" name="TextBox 4">
            <a:extLst>
              <a:ext uri="{FF2B5EF4-FFF2-40B4-BE49-F238E27FC236}">
                <a16:creationId xmlns:a16="http://schemas.microsoft.com/office/drawing/2014/main" id="{7FF9BE49-3039-3800-8579-72839B60BB2F}"/>
              </a:ext>
            </a:extLst>
          </p:cNvPr>
          <p:cNvSpPr txBox="1"/>
          <p:nvPr/>
        </p:nvSpPr>
        <p:spPr>
          <a:xfrm rot="21082027">
            <a:off x="550940" y="2767926"/>
            <a:ext cx="2920181" cy="543675"/>
          </a:xfrm>
          <a:prstGeom prst="rect">
            <a:avLst/>
          </a:prstGeom>
          <a:noFill/>
        </p:spPr>
        <p:txBody>
          <a:bodyPr wrap="square" lIns="0" rIns="0" rtlCol="0">
            <a:spAutoFit/>
          </a:bodyPr>
          <a:lstStyle/>
          <a:p>
            <a:pPr algn="ctr"/>
            <a:r>
              <a:rPr lang="en-US" sz="2933" b="1" dirty="0"/>
              <a:t>Hallucination</a:t>
            </a:r>
          </a:p>
        </p:txBody>
      </p:sp>
      <p:sp>
        <p:nvSpPr>
          <p:cNvPr id="6" name="TextBox 5">
            <a:extLst>
              <a:ext uri="{FF2B5EF4-FFF2-40B4-BE49-F238E27FC236}">
                <a16:creationId xmlns:a16="http://schemas.microsoft.com/office/drawing/2014/main" id="{50D87C97-6567-7B59-DB2C-C9BD5EA9EAC9}"/>
              </a:ext>
            </a:extLst>
          </p:cNvPr>
          <p:cNvSpPr txBox="1"/>
          <p:nvPr/>
        </p:nvSpPr>
        <p:spPr>
          <a:xfrm rot="21357755">
            <a:off x="736504" y="4215047"/>
            <a:ext cx="2920181" cy="543675"/>
          </a:xfrm>
          <a:prstGeom prst="rect">
            <a:avLst/>
          </a:prstGeom>
          <a:noFill/>
        </p:spPr>
        <p:txBody>
          <a:bodyPr wrap="square" lIns="0" rIns="0" rtlCol="0">
            <a:spAutoFit/>
          </a:bodyPr>
          <a:lstStyle/>
          <a:p>
            <a:pPr algn="ctr"/>
            <a:r>
              <a:rPr lang="en-US" sz="2933" b="1" dirty="0"/>
              <a:t>Fine tuning</a:t>
            </a:r>
          </a:p>
        </p:txBody>
      </p:sp>
      <p:sp>
        <p:nvSpPr>
          <p:cNvPr id="7" name="TextBox 6">
            <a:extLst>
              <a:ext uri="{FF2B5EF4-FFF2-40B4-BE49-F238E27FC236}">
                <a16:creationId xmlns:a16="http://schemas.microsoft.com/office/drawing/2014/main" id="{9A390564-B218-DC70-B279-75D036D96CB9}"/>
              </a:ext>
            </a:extLst>
          </p:cNvPr>
          <p:cNvSpPr txBox="1"/>
          <p:nvPr/>
        </p:nvSpPr>
        <p:spPr>
          <a:xfrm rot="20672205">
            <a:off x="4660990" y="4138114"/>
            <a:ext cx="4286769" cy="543675"/>
          </a:xfrm>
          <a:prstGeom prst="rect">
            <a:avLst/>
          </a:prstGeom>
          <a:noFill/>
        </p:spPr>
        <p:txBody>
          <a:bodyPr wrap="square" lIns="0" rIns="0" rtlCol="0">
            <a:spAutoFit/>
          </a:bodyPr>
          <a:lstStyle/>
          <a:p>
            <a:pPr algn="ctr"/>
            <a:r>
              <a:rPr lang="en-US" sz="2933" b="1" dirty="0"/>
              <a:t>Continued Pre-training</a:t>
            </a:r>
          </a:p>
        </p:txBody>
      </p:sp>
      <p:sp>
        <p:nvSpPr>
          <p:cNvPr id="8" name="TextBox 7">
            <a:extLst>
              <a:ext uri="{FF2B5EF4-FFF2-40B4-BE49-F238E27FC236}">
                <a16:creationId xmlns:a16="http://schemas.microsoft.com/office/drawing/2014/main" id="{36792F40-7F08-7F52-751E-B3AA4BCBCB8B}"/>
              </a:ext>
            </a:extLst>
          </p:cNvPr>
          <p:cNvSpPr txBox="1"/>
          <p:nvPr/>
        </p:nvSpPr>
        <p:spPr>
          <a:xfrm rot="21357755">
            <a:off x="1929325" y="5421145"/>
            <a:ext cx="2920181" cy="543675"/>
          </a:xfrm>
          <a:prstGeom prst="rect">
            <a:avLst/>
          </a:prstGeom>
          <a:noFill/>
        </p:spPr>
        <p:txBody>
          <a:bodyPr wrap="square" lIns="0" rIns="0" rtlCol="0">
            <a:spAutoFit/>
          </a:bodyPr>
          <a:lstStyle/>
          <a:p>
            <a:pPr algn="ctr"/>
            <a:r>
              <a:rPr lang="en-US" sz="2933" b="1" dirty="0"/>
              <a:t>Deep Learning</a:t>
            </a:r>
          </a:p>
        </p:txBody>
      </p:sp>
      <p:sp>
        <p:nvSpPr>
          <p:cNvPr id="9" name="TextBox 8">
            <a:extLst>
              <a:ext uri="{FF2B5EF4-FFF2-40B4-BE49-F238E27FC236}">
                <a16:creationId xmlns:a16="http://schemas.microsoft.com/office/drawing/2014/main" id="{3C3F6CD3-47C8-761E-74A3-0EE8CC6D5D1B}"/>
              </a:ext>
            </a:extLst>
          </p:cNvPr>
          <p:cNvSpPr txBox="1"/>
          <p:nvPr/>
        </p:nvSpPr>
        <p:spPr>
          <a:xfrm>
            <a:off x="3894559" y="316950"/>
            <a:ext cx="3024425" cy="913199"/>
          </a:xfrm>
          <a:prstGeom prst="rect">
            <a:avLst/>
          </a:prstGeom>
          <a:noFill/>
          <a:effectLst/>
        </p:spPr>
        <p:txBody>
          <a:bodyPr wrap="square" lIns="0" rIns="0" rtlCol="0">
            <a:spAutoFit/>
          </a:bodyPr>
          <a:lstStyle/>
          <a:p>
            <a:pPr algn="ctr"/>
            <a:r>
              <a:rPr lang="en-US" sz="5334" b="1" dirty="0">
                <a:effectLst>
                  <a:outerShdw blurRad="50800" dist="38100" dir="16200000" sx="101000" sy="101000" rotWithShape="0">
                    <a:prstClr val="black"/>
                  </a:outerShdw>
                </a:effectLst>
              </a:rPr>
              <a:t>Gen AI</a:t>
            </a:r>
          </a:p>
        </p:txBody>
      </p:sp>
      <p:sp>
        <p:nvSpPr>
          <p:cNvPr id="10" name="TextBox 9">
            <a:extLst>
              <a:ext uri="{FF2B5EF4-FFF2-40B4-BE49-F238E27FC236}">
                <a16:creationId xmlns:a16="http://schemas.microsoft.com/office/drawing/2014/main" id="{A1456CD1-4B2D-9EF1-F12C-82C706F4B870}"/>
              </a:ext>
            </a:extLst>
          </p:cNvPr>
          <p:cNvSpPr txBox="1"/>
          <p:nvPr/>
        </p:nvSpPr>
        <p:spPr>
          <a:xfrm rot="21357755">
            <a:off x="1000653" y="1091287"/>
            <a:ext cx="2920181" cy="995016"/>
          </a:xfrm>
          <a:prstGeom prst="rect">
            <a:avLst/>
          </a:prstGeom>
          <a:noFill/>
        </p:spPr>
        <p:txBody>
          <a:bodyPr wrap="square" lIns="0" rIns="0" rtlCol="0">
            <a:spAutoFit/>
          </a:bodyPr>
          <a:lstStyle/>
          <a:p>
            <a:pPr algn="ctr"/>
            <a:r>
              <a:rPr lang="en-US" sz="2933" b="1" dirty="0"/>
              <a:t>Vector Embeddings</a:t>
            </a:r>
          </a:p>
        </p:txBody>
      </p:sp>
      <p:sp>
        <p:nvSpPr>
          <p:cNvPr id="2" name="TextBox 1">
            <a:extLst>
              <a:ext uri="{FF2B5EF4-FFF2-40B4-BE49-F238E27FC236}">
                <a16:creationId xmlns:a16="http://schemas.microsoft.com/office/drawing/2014/main" id="{7D3CD4BA-FF0C-B8A5-E9B4-0E4CF67A0A7F}"/>
              </a:ext>
            </a:extLst>
          </p:cNvPr>
          <p:cNvSpPr txBox="1"/>
          <p:nvPr/>
        </p:nvSpPr>
        <p:spPr>
          <a:xfrm rot="21357755">
            <a:off x="3837286" y="2377328"/>
            <a:ext cx="2981889" cy="1446358"/>
          </a:xfrm>
          <a:prstGeom prst="rect">
            <a:avLst/>
          </a:prstGeom>
          <a:noFill/>
        </p:spPr>
        <p:txBody>
          <a:bodyPr wrap="square" lIns="0" rIns="0" rtlCol="0">
            <a:spAutoFit/>
          </a:bodyPr>
          <a:lstStyle/>
          <a:p>
            <a:pPr algn="ctr"/>
            <a:r>
              <a:rPr lang="en-US" sz="2933" b="1" dirty="0"/>
              <a:t>Supervised/</a:t>
            </a:r>
          </a:p>
          <a:p>
            <a:pPr algn="ctr"/>
            <a:r>
              <a:rPr lang="en-US" sz="2933" b="1" dirty="0"/>
              <a:t>unsupervised learning</a:t>
            </a:r>
          </a:p>
        </p:txBody>
      </p:sp>
      <p:sp>
        <p:nvSpPr>
          <p:cNvPr id="11" name="TextBox 10">
            <a:extLst>
              <a:ext uri="{FF2B5EF4-FFF2-40B4-BE49-F238E27FC236}">
                <a16:creationId xmlns:a16="http://schemas.microsoft.com/office/drawing/2014/main" id="{1B9C5BCD-F7A7-D52E-461D-25268DBA017E}"/>
              </a:ext>
            </a:extLst>
          </p:cNvPr>
          <p:cNvSpPr txBox="1"/>
          <p:nvPr/>
        </p:nvSpPr>
        <p:spPr>
          <a:xfrm rot="21357755">
            <a:off x="7820261" y="4512078"/>
            <a:ext cx="2920181" cy="543675"/>
          </a:xfrm>
          <a:prstGeom prst="rect">
            <a:avLst/>
          </a:prstGeom>
          <a:noFill/>
        </p:spPr>
        <p:txBody>
          <a:bodyPr wrap="square" lIns="0" rIns="0" rtlCol="0">
            <a:spAutoFit/>
          </a:bodyPr>
          <a:lstStyle/>
          <a:p>
            <a:pPr algn="ctr"/>
            <a:r>
              <a:rPr lang="en-US" sz="2933" b="1" dirty="0"/>
              <a:t>Bedrock</a:t>
            </a:r>
          </a:p>
        </p:txBody>
      </p:sp>
      <p:sp>
        <p:nvSpPr>
          <p:cNvPr id="13" name="TextBox 12">
            <a:extLst>
              <a:ext uri="{FF2B5EF4-FFF2-40B4-BE49-F238E27FC236}">
                <a16:creationId xmlns:a16="http://schemas.microsoft.com/office/drawing/2014/main" id="{B3E0D0FB-DA57-9577-9E74-8826F81594FB}"/>
              </a:ext>
            </a:extLst>
          </p:cNvPr>
          <p:cNvSpPr txBox="1"/>
          <p:nvPr/>
        </p:nvSpPr>
        <p:spPr>
          <a:xfrm rot="21357755">
            <a:off x="5658451" y="5239586"/>
            <a:ext cx="2920181" cy="543675"/>
          </a:xfrm>
          <a:prstGeom prst="rect">
            <a:avLst/>
          </a:prstGeom>
          <a:noFill/>
        </p:spPr>
        <p:txBody>
          <a:bodyPr wrap="square" lIns="0" rIns="0" rtlCol="0">
            <a:spAutoFit/>
          </a:bodyPr>
          <a:lstStyle/>
          <a:p>
            <a:pPr algn="ctr"/>
            <a:r>
              <a:rPr lang="en-US" sz="2933" b="1" dirty="0"/>
              <a:t>RAG</a:t>
            </a:r>
          </a:p>
        </p:txBody>
      </p:sp>
      <p:sp>
        <p:nvSpPr>
          <p:cNvPr id="14" name="TextBox 13">
            <a:extLst>
              <a:ext uri="{FF2B5EF4-FFF2-40B4-BE49-F238E27FC236}">
                <a16:creationId xmlns:a16="http://schemas.microsoft.com/office/drawing/2014/main" id="{DCF27D65-4223-CAD4-101C-27B007F42625}"/>
              </a:ext>
            </a:extLst>
          </p:cNvPr>
          <p:cNvSpPr txBox="1"/>
          <p:nvPr/>
        </p:nvSpPr>
        <p:spPr>
          <a:xfrm rot="21357755">
            <a:off x="8609664" y="5454663"/>
            <a:ext cx="2920181" cy="543675"/>
          </a:xfrm>
          <a:prstGeom prst="rect">
            <a:avLst/>
          </a:prstGeom>
          <a:noFill/>
        </p:spPr>
        <p:txBody>
          <a:bodyPr wrap="square" lIns="0" rIns="0" rtlCol="0">
            <a:spAutoFit/>
          </a:bodyPr>
          <a:lstStyle/>
          <a:p>
            <a:pPr algn="ctr"/>
            <a:r>
              <a:rPr lang="en-US" sz="2933" b="1" dirty="0"/>
              <a:t>Labeled data</a:t>
            </a:r>
          </a:p>
        </p:txBody>
      </p:sp>
    </p:spTree>
    <p:extLst>
      <p:ext uri="{BB962C8B-B14F-4D97-AF65-F5344CB8AC3E}">
        <p14:creationId xmlns:p14="http://schemas.microsoft.com/office/powerpoint/2010/main" val="22674353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a:extLst>
              <a:ext uri="{FF2B5EF4-FFF2-40B4-BE49-F238E27FC236}">
                <a16:creationId xmlns:a16="http://schemas.microsoft.com/office/drawing/2014/main" id="{5B5B7F01-94AD-11CB-E531-896F5E60C2C6}"/>
              </a:ext>
            </a:extLst>
          </p:cNvPr>
          <p:cNvSpPr/>
          <p:nvPr/>
        </p:nvSpPr>
        <p:spPr>
          <a:xfrm>
            <a:off x="1605937" y="3280503"/>
            <a:ext cx="694813" cy="107097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4" name="TextBox 3">
            <a:extLst>
              <a:ext uri="{FF2B5EF4-FFF2-40B4-BE49-F238E27FC236}">
                <a16:creationId xmlns:a16="http://schemas.microsoft.com/office/drawing/2014/main" id="{31B4AE6E-A33F-E5A6-9888-35A1E683D910}"/>
              </a:ext>
            </a:extLst>
          </p:cNvPr>
          <p:cNvSpPr txBox="1"/>
          <p:nvPr/>
        </p:nvSpPr>
        <p:spPr>
          <a:xfrm>
            <a:off x="517833" y="4531535"/>
            <a:ext cx="3021781" cy="1200329"/>
          </a:xfrm>
          <a:prstGeom prst="rect">
            <a:avLst/>
          </a:prstGeom>
          <a:noFill/>
        </p:spPr>
        <p:txBody>
          <a:bodyPr wrap="square" lIns="0" rIns="0" rtlCol="0">
            <a:spAutoFit/>
          </a:bodyPr>
          <a:lstStyle/>
          <a:p>
            <a:pPr algn="ctr"/>
            <a:r>
              <a:rPr kumimoji="1" lang="en-GB" altLang="ja-JP" sz="3600" b="1" dirty="0"/>
              <a:t>Foundation Model</a:t>
            </a:r>
            <a:endParaRPr kumimoji="1" lang="ja-JP" altLang="en-US" sz="3600" b="1" dirty="0" err="1"/>
          </a:p>
        </p:txBody>
      </p:sp>
      <p:sp>
        <p:nvSpPr>
          <p:cNvPr id="5" name="Down Arrow 4">
            <a:extLst>
              <a:ext uri="{FF2B5EF4-FFF2-40B4-BE49-F238E27FC236}">
                <a16:creationId xmlns:a16="http://schemas.microsoft.com/office/drawing/2014/main" id="{9756F83B-154B-4AEF-DA31-DE09D1FCDBE0}"/>
              </a:ext>
            </a:extLst>
          </p:cNvPr>
          <p:cNvSpPr/>
          <p:nvPr/>
        </p:nvSpPr>
        <p:spPr>
          <a:xfrm rot="16200000">
            <a:off x="3503562" y="4657471"/>
            <a:ext cx="694813" cy="91767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C2668CAB-DD83-C3D9-1210-803C08A8E4BD}"/>
              </a:ext>
            </a:extLst>
          </p:cNvPr>
          <p:cNvSpPr txBox="1"/>
          <p:nvPr/>
        </p:nvSpPr>
        <p:spPr>
          <a:xfrm>
            <a:off x="4724400" y="4531535"/>
            <a:ext cx="3021781" cy="1754326"/>
          </a:xfrm>
          <a:prstGeom prst="rect">
            <a:avLst/>
          </a:prstGeom>
          <a:noFill/>
        </p:spPr>
        <p:txBody>
          <a:bodyPr wrap="square" lIns="0" rIns="0" rtlCol="0">
            <a:spAutoFit/>
          </a:bodyPr>
          <a:lstStyle/>
          <a:p>
            <a:pPr algn="ctr"/>
            <a:r>
              <a:rPr kumimoji="1" lang="en-GB" altLang="ja-JP" sz="3600" b="1" dirty="0"/>
              <a:t>My Customized Model</a:t>
            </a:r>
            <a:endParaRPr kumimoji="1" lang="ja-JP" altLang="en-US" sz="3600" b="1" dirty="0" err="1"/>
          </a:p>
        </p:txBody>
      </p:sp>
      <p:sp>
        <p:nvSpPr>
          <p:cNvPr id="7" name="Smiley Face 6">
            <a:extLst>
              <a:ext uri="{FF2B5EF4-FFF2-40B4-BE49-F238E27FC236}">
                <a16:creationId xmlns:a16="http://schemas.microsoft.com/office/drawing/2014/main" id="{19CC1A7A-7246-35B4-C8EA-EF4F7C242C36}"/>
              </a:ext>
            </a:extLst>
          </p:cNvPr>
          <p:cNvSpPr/>
          <p:nvPr/>
        </p:nvSpPr>
        <p:spPr>
          <a:xfrm>
            <a:off x="10302567" y="4517118"/>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8" name="Right Arrow 7">
            <a:extLst>
              <a:ext uri="{FF2B5EF4-FFF2-40B4-BE49-F238E27FC236}">
                <a16:creationId xmlns:a16="http://schemas.microsoft.com/office/drawing/2014/main" id="{C66AD127-9C2A-A381-831C-06610D049125}"/>
              </a:ext>
            </a:extLst>
          </p:cNvPr>
          <p:cNvSpPr/>
          <p:nvPr/>
        </p:nvSpPr>
        <p:spPr>
          <a:xfrm rot="10800000">
            <a:off x="8032954" y="4690402"/>
            <a:ext cx="1796026"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9" name="TextBox 8">
            <a:extLst>
              <a:ext uri="{FF2B5EF4-FFF2-40B4-BE49-F238E27FC236}">
                <a16:creationId xmlns:a16="http://schemas.microsoft.com/office/drawing/2014/main" id="{7DBAAAD1-B386-6329-4818-39EE2C9D4DA6}"/>
              </a:ext>
            </a:extLst>
          </p:cNvPr>
          <p:cNvSpPr txBox="1"/>
          <p:nvPr/>
        </p:nvSpPr>
        <p:spPr>
          <a:xfrm>
            <a:off x="8280399" y="4301674"/>
            <a:ext cx="2022168" cy="461665"/>
          </a:xfrm>
          <a:prstGeom prst="rect">
            <a:avLst/>
          </a:prstGeom>
          <a:noFill/>
        </p:spPr>
        <p:txBody>
          <a:bodyPr wrap="square" rtlCol="0">
            <a:spAutoFit/>
          </a:bodyPr>
          <a:lstStyle/>
          <a:p>
            <a:r>
              <a:rPr lang="en-US" sz="2400" dirty="0"/>
              <a:t>User prompt</a:t>
            </a:r>
          </a:p>
        </p:txBody>
      </p:sp>
      <p:pic>
        <p:nvPicPr>
          <p:cNvPr id="11" name="Picture 10">
            <a:extLst>
              <a:ext uri="{FF2B5EF4-FFF2-40B4-BE49-F238E27FC236}">
                <a16:creationId xmlns:a16="http://schemas.microsoft.com/office/drawing/2014/main" id="{67A14CA4-64A5-5C29-7B0E-0CF96444E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235" y="1955151"/>
            <a:ext cx="1078271" cy="1078271"/>
          </a:xfrm>
          <a:prstGeom prst="rect">
            <a:avLst/>
          </a:prstGeom>
        </p:spPr>
      </p:pic>
      <p:pic>
        <p:nvPicPr>
          <p:cNvPr id="13" name="Picture 12">
            <a:extLst>
              <a:ext uri="{FF2B5EF4-FFF2-40B4-BE49-F238E27FC236}">
                <a16:creationId xmlns:a16="http://schemas.microsoft.com/office/drawing/2014/main" id="{5BB20FEA-BEA8-3108-857E-A61E6B0FD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446" y="1955151"/>
            <a:ext cx="796213" cy="978191"/>
          </a:xfrm>
          <a:prstGeom prst="rect">
            <a:avLst/>
          </a:prstGeom>
        </p:spPr>
      </p:pic>
      <p:pic>
        <p:nvPicPr>
          <p:cNvPr id="15" name="Picture 14">
            <a:extLst>
              <a:ext uri="{FF2B5EF4-FFF2-40B4-BE49-F238E27FC236}">
                <a16:creationId xmlns:a16="http://schemas.microsoft.com/office/drawing/2014/main" id="{8C5F3FC0-BA8C-B5D8-A185-6787D9B9E661}"/>
              </a:ext>
            </a:extLst>
          </p:cNvPr>
          <p:cNvPicPr>
            <a:picLocks noChangeAspect="1"/>
          </p:cNvPicPr>
          <p:nvPr/>
        </p:nvPicPr>
        <p:blipFill rotWithShape="1">
          <a:blip r:embed="rId5">
            <a:extLst>
              <a:ext uri="{28A0092B-C50C-407E-A947-70E740481C1C}">
                <a14:useLocalDpi xmlns:a14="http://schemas.microsoft.com/office/drawing/2010/main" val="0"/>
              </a:ext>
            </a:extLst>
          </a:blip>
          <a:srcRect l="7799" t="7805" r="7805"/>
          <a:stretch/>
        </p:blipFill>
        <p:spPr>
          <a:xfrm>
            <a:off x="3046083" y="2030165"/>
            <a:ext cx="987061" cy="1078272"/>
          </a:xfrm>
          <a:prstGeom prst="rect">
            <a:avLst/>
          </a:prstGeom>
        </p:spPr>
      </p:pic>
      <p:sp>
        <p:nvSpPr>
          <p:cNvPr id="16" name="TextBox 15">
            <a:extLst>
              <a:ext uri="{FF2B5EF4-FFF2-40B4-BE49-F238E27FC236}">
                <a16:creationId xmlns:a16="http://schemas.microsoft.com/office/drawing/2014/main" id="{464238E4-EF0D-B0DD-5D9A-076671F01C89}"/>
              </a:ext>
            </a:extLst>
          </p:cNvPr>
          <p:cNvSpPr txBox="1"/>
          <p:nvPr/>
        </p:nvSpPr>
        <p:spPr>
          <a:xfrm>
            <a:off x="2103284" y="381000"/>
            <a:ext cx="7985432" cy="2062103"/>
          </a:xfrm>
          <a:prstGeom prst="rect">
            <a:avLst/>
          </a:prstGeom>
          <a:noFill/>
        </p:spPr>
        <p:txBody>
          <a:bodyPr wrap="square" lIns="0" rIns="0" rtlCol="0">
            <a:spAutoFit/>
          </a:bodyPr>
          <a:lstStyle/>
          <a:p>
            <a:pPr algn="ctr"/>
            <a:r>
              <a:rPr kumimoji="1" lang="en-GB" altLang="ja-JP" sz="6400" b="1" dirty="0"/>
              <a:t>Continued Pre-Training</a:t>
            </a:r>
            <a:endParaRPr kumimoji="1" lang="ja-JP" altLang="en-US" sz="6400" b="1" dirty="0" err="1"/>
          </a:p>
        </p:txBody>
      </p:sp>
    </p:spTree>
    <p:extLst>
      <p:ext uri="{BB962C8B-B14F-4D97-AF65-F5344CB8AC3E}">
        <p14:creationId xmlns:p14="http://schemas.microsoft.com/office/powerpoint/2010/main" val="26123462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A277AB-B0D5-6F31-F6F6-7EAE5EABA533}"/>
              </a:ext>
            </a:extLst>
          </p:cNvPr>
          <p:cNvSpPr txBox="1"/>
          <p:nvPr/>
        </p:nvSpPr>
        <p:spPr>
          <a:xfrm>
            <a:off x="8534400" y="319938"/>
            <a:ext cx="3496617" cy="748795"/>
          </a:xfrm>
          <a:prstGeom prst="rect">
            <a:avLst/>
          </a:prstGeom>
          <a:noFill/>
        </p:spPr>
        <p:txBody>
          <a:bodyPr wrap="square" rtlCol="0">
            <a:spAutoFit/>
          </a:body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Using Boto3 (AWS Python SDK) and Amazon Bedrock</a:t>
            </a:r>
          </a:p>
        </p:txBody>
      </p:sp>
      <p:sp>
        <p:nvSpPr>
          <p:cNvPr id="3" name="TextBox 2">
            <a:extLst>
              <a:ext uri="{FF2B5EF4-FFF2-40B4-BE49-F238E27FC236}">
                <a16:creationId xmlns:a16="http://schemas.microsoft.com/office/drawing/2014/main" id="{540FF2BA-4003-305E-23AB-288CEFA86014}"/>
              </a:ext>
            </a:extLst>
          </p:cNvPr>
          <p:cNvSpPr txBox="1"/>
          <p:nvPr/>
        </p:nvSpPr>
        <p:spPr>
          <a:xfrm>
            <a:off x="1459077" y="273360"/>
            <a:ext cx="8239432" cy="707886"/>
          </a:xfrm>
          <a:prstGeom prst="rect">
            <a:avLst/>
          </a:prstGeom>
          <a:noFill/>
        </p:spPr>
        <p:txBody>
          <a:bodyPr wrap="square" lIns="0" rIns="0" rtlCol="0">
            <a:spAutoFit/>
          </a:bodyPr>
          <a:lstStyle/>
          <a:p>
            <a:pPr algn="ctr"/>
            <a:r>
              <a:rPr kumimoji="1" lang="en-GB" altLang="ja-JP" sz="4000" b="1" dirty="0"/>
              <a:t>Continued Pre-Training</a:t>
            </a:r>
            <a:endParaRPr kumimoji="1" lang="ja-JP" altLang="en-US" sz="4000" b="1" dirty="0" err="1"/>
          </a:p>
        </p:txBody>
      </p:sp>
      <p:pic>
        <p:nvPicPr>
          <p:cNvPr id="7" name="Picture 6">
            <a:extLst>
              <a:ext uri="{FF2B5EF4-FFF2-40B4-BE49-F238E27FC236}">
                <a16:creationId xmlns:a16="http://schemas.microsoft.com/office/drawing/2014/main" id="{518B5D11-6828-4AE6-A52E-E98A11FB2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54" y="1115311"/>
            <a:ext cx="10035492" cy="5090617"/>
          </a:xfrm>
          <a:prstGeom prst="rect">
            <a:avLst/>
          </a:prstGeom>
          <a:ln>
            <a:solidFill>
              <a:schemeClr val="tx1"/>
            </a:solidFill>
          </a:ln>
        </p:spPr>
      </p:pic>
      <p:sp>
        <p:nvSpPr>
          <p:cNvPr id="8" name="Rectangle 7">
            <a:extLst>
              <a:ext uri="{FF2B5EF4-FFF2-40B4-BE49-F238E27FC236}">
                <a16:creationId xmlns:a16="http://schemas.microsoft.com/office/drawing/2014/main" id="{54F7F8DC-3D37-A197-081C-22A197CF52CE}"/>
              </a:ext>
            </a:extLst>
          </p:cNvPr>
          <p:cNvSpPr/>
          <p:nvPr/>
        </p:nvSpPr>
        <p:spPr>
          <a:xfrm>
            <a:off x="1064300" y="1671820"/>
            <a:ext cx="64008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Tree>
    <p:extLst>
      <p:ext uri="{BB962C8B-B14F-4D97-AF65-F5344CB8AC3E}">
        <p14:creationId xmlns:p14="http://schemas.microsoft.com/office/powerpoint/2010/main" val="35550809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814FF-DA98-E1F5-08A7-1DFE2950D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54" y="1115311"/>
            <a:ext cx="10035492" cy="5090617"/>
          </a:xfrm>
          <a:prstGeom prst="rect">
            <a:avLst/>
          </a:prstGeom>
          <a:ln>
            <a:solidFill>
              <a:schemeClr val="tx1"/>
            </a:solidFill>
          </a:ln>
        </p:spPr>
      </p:pic>
      <p:sp>
        <p:nvSpPr>
          <p:cNvPr id="2" name="Rectangle 1">
            <a:extLst>
              <a:ext uri="{FF2B5EF4-FFF2-40B4-BE49-F238E27FC236}">
                <a16:creationId xmlns:a16="http://schemas.microsoft.com/office/drawing/2014/main" id="{B35D76EB-3D95-BAC1-CCAC-B5CE7BC3A23E}"/>
              </a:ext>
            </a:extLst>
          </p:cNvPr>
          <p:cNvSpPr/>
          <p:nvPr/>
        </p:nvSpPr>
        <p:spPr>
          <a:xfrm>
            <a:off x="1371600" y="2478999"/>
            <a:ext cx="53340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p>
        </p:txBody>
      </p:sp>
      <p:sp>
        <p:nvSpPr>
          <p:cNvPr id="9" name="TextBox 8">
            <a:extLst>
              <a:ext uri="{FF2B5EF4-FFF2-40B4-BE49-F238E27FC236}">
                <a16:creationId xmlns:a16="http://schemas.microsoft.com/office/drawing/2014/main" id="{99219267-69E0-37AC-D611-CAE98A5FE7A7}"/>
              </a:ext>
            </a:extLst>
          </p:cNvPr>
          <p:cNvSpPr txBox="1"/>
          <p:nvPr/>
        </p:nvSpPr>
        <p:spPr>
          <a:xfrm>
            <a:off x="8534400" y="319938"/>
            <a:ext cx="3496617" cy="748795"/>
          </a:xfrm>
          <a:prstGeom prst="rect">
            <a:avLst/>
          </a:prstGeom>
          <a:noFill/>
        </p:spPr>
        <p:txBody>
          <a:bodyPr wrap="square" rtlCol="0">
            <a:spAutoFit/>
          </a:body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Using Boto3 (AWS Python SDK) and Amazon Bedrock</a:t>
            </a:r>
          </a:p>
        </p:txBody>
      </p:sp>
      <p:sp>
        <p:nvSpPr>
          <p:cNvPr id="10" name="TextBox 9">
            <a:extLst>
              <a:ext uri="{FF2B5EF4-FFF2-40B4-BE49-F238E27FC236}">
                <a16:creationId xmlns:a16="http://schemas.microsoft.com/office/drawing/2014/main" id="{DFD6C65E-58F0-9016-B713-C92B14A2D990}"/>
              </a:ext>
            </a:extLst>
          </p:cNvPr>
          <p:cNvSpPr txBox="1"/>
          <p:nvPr/>
        </p:nvSpPr>
        <p:spPr>
          <a:xfrm>
            <a:off x="1459077" y="273360"/>
            <a:ext cx="8239432" cy="707886"/>
          </a:xfrm>
          <a:prstGeom prst="rect">
            <a:avLst/>
          </a:prstGeom>
          <a:noFill/>
        </p:spPr>
        <p:txBody>
          <a:bodyPr wrap="square" lIns="0" rIns="0" rtlCol="0">
            <a:spAutoFit/>
          </a:bodyPr>
          <a:lstStyle/>
          <a:p>
            <a:pPr algn="ctr"/>
            <a:r>
              <a:rPr kumimoji="1" lang="en-GB" altLang="ja-JP" sz="4000" b="1" dirty="0"/>
              <a:t>Continued Pre-Training</a:t>
            </a:r>
            <a:endParaRPr kumimoji="1" lang="ja-JP" altLang="en-US" sz="4000" b="1" dirty="0" err="1"/>
          </a:p>
        </p:txBody>
      </p:sp>
      <p:sp>
        <p:nvSpPr>
          <p:cNvPr id="4" name="Rectangle 3">
            <a:extLst>
              <a:ext uri="{FF2B5EF4-FFF2-40B4-BE49-F238E27FC236}">
                <a16:creationId xmlns:a16="http://schemas.microsoft.com/office/drawing/2014/main" id="{57D5B9E1-3355-DA29-7E82-1C727B039F4E}"/>
              </a:ext>
            </a:extLst>
          </p:cNvPr>
          <p:cNvSpPr/>
          <p:nvPr/>
        </p:nvSpPr>
        <p:spPr>
          <a:xfrm>
            <a:off x="1064300" y="1671820"/>
            <a:ext cx="64008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Tree>
    <p:extLst>
      <p:ext uri="{BB962C8B-B14F-4D97-AF65-F5344CB8AC3E}">
        <p14:creationId xmlns:p14="http://schemas.microsoft.com/office/powerpoint/2010/main" val="28975680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AC195-F830-6859-8B4F-E75CA6EDA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54" y="1115311"/>
            <a:ext cx="10035492" cy="5090617"/>
          </a:xfrm>
          <a:prstGeom prst="rect">
            <a:avLst/>
          </a:prstGeom>
          <a:ln>
            <a:solidFill>
              <a:schemeClr val="tx1"/>
            </a:solidFill>
          </a:ln>
        </p:spPr>
      </p:pic>
      <p:sp>
        <p:nvSpPr>
          <p:cNvPr id="4" name="Rectangle 3">
            <a:extLst>
              <a:ext uri="{FF2B5EF4-FFF2-40B4-BE49-F238E27FC236}">
                <a16:creationId xmlns:a16="http://schemas.microsoft.com/office/drawing/2014/main" id="{BCF06211-B992-A1D5-8A72-7B8FC1336BAE}"/>
              </a:ext>
            </a:extLst>
          </p:cNvPr>
          <p:cNvSpPr/>
          <p:nvPr/>
        </p:nvSpPr>
        <p:spPr>
          <a:xfrm>
            <a:off x="1447800" y="5519919"/>
            <a:ext cx="95250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p>
        </p:txBody>
      </p:sp>
      <p:sp>
        <p:nvSpPr>
          <p:cNvPr id="6" name="TextBox 5">
            <a:extLst>
              <a:ext uri="{FF2B5EF4-FFF2-40B4-BE49-F238E27FC236}">
                <a16:creationId xmlns:a16="http://schemas.microsoft.com/office/drawing/2014/main" id="{F458D955-2119-B59A-C7B7-446932A19D28}"/>
              </a:ext>
            </a:extLst>
          </p:cNvPr>
          <p:cNvSpPr txBox="1"/>
          <p:nvPr/>
        </p:nvSpPr>
        <p:spPr>
          <a:xfrm>
            <a:off x="8534400" y="319938"/>
            <a:ext cx="3496617" cy="748795"/>
          </a:xfrm>
          <a:prstGeom prst="rect">
            <a:avLst/>
          </a:prstGeom>
          <a:noFill/>
        </p:spPr>
        <p:txBody>
          <a:bodyPr wrap="square" rtlCol="0">
            <a:spAutoFit/>
          </a:body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Using Boto3 (AWS Python SDK) and Amazon Bedrock</a:t>
            </a:r>
          </a:p>
        </p:txBody>
      </p:sp>
      <p:sp>
        <p:nvSpPr>
          <p:cNvPr id="9" name="TextBox 8">
            <a:extLst>
              <a:ext uri="{FF2B5EF4-FFF2-40B4-BE49-F238E27FC236}">
                <a16:creationId xmlns:a16="http://schemas.microsoft.com/office/drawing/2014/main" id="{17C6C819-8771-99EA-3C06-8FCDE6EC50C3}"/>
              </a:ext>
            </a:extLst>
          </p:cNvPr>
          <p:cNvSpPr txBox="1"/>
          <p:nvPr/>
        </p:nvSpPr>
        <p:spPr>
          <a:xfrm>
            <a:off x="1459077" y="273360"/>
            <a:ext cx="8239432" cy="707886"/>
          </a:xfrm>
          <a:prstGeom prst="rect">
            <a:avLst/>
          </a:prstGeom>
          <a:noFill/>
        </p:spPr>
        <p:txBody>
          <a:bodyPr wrap="square" lIns="0" rIns="0" rtlCol="0">
            <a:spAutoFit/>
          </a:bodyPr>
          <a:lstStyle/>
          <a:p>
            <a:pPr algn="ctr"/>
            <a:r>
              <a:rPr kumimoji="1" lang="en-GB" altLang="ja-JP" sz="4000" b="1" dirty="0"/>
              <a:t>Continued Pre-Training</a:t>
            </a:r>
            <a:endParaRPr kumimoji="1" lang="ja-JP" altLang="en-US" sz="4000" b="1" dirty="0" err="1"/>
          </a:p>
        </p:txBody>
      </p:sp>
      <p:sp>
        <p:nvSpPr>
          <p:cNvPr id="5" name="Rectangle 4">
            <a:extLst>
              <a:ext uri="{FF2B5EF4-FFF2-40B4-BE49-F238E27FC236}">
                <a16:creationId xmlns:a16="http://schemas.microsoft.com/office/drawing/2014/main" id="{40047427-3F15-79CF-B6C4-D1A286D4684A}"/>
              </a:ext>
            </a:extLst>
          </p:cNvPr>
          <p:cNvSpPr/>
          <p:nvPr/>
        </p:nvSpPr>
        <p:spPr>
          <a:xfrm>
            <a:off x="1064300" y="1671820"/>
            <a:ext cx="64008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ectangle 9">
            <a:extLst>
              <a:ext uri="{FF2B5EF4-FFF2-40B4-BE49-F238E27FC236}">
                <a16:creationId xmlns:a16="http://schemas.microsoft.com/office/drawing/2014/main" id="{9C30326C-142C-8235-935C-36EC31CDDFDA}"/>
              </a:ext>
            </a:extLst>
          </p:cNvPr>
          <p:cNvSpPr/>
          <p:nvPr/>
        </p:nvSpPr>
        <p:spPr>
          <a:xfrm>
            <a:off x="1371600" y="2478999"/>
            <a:ext cx="5334000" cy="355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p>
        </p:txBody>
      </p:sp>
    </p:spTree>
    <p:extLst>
      <p:ext uri="{BB962C8B-B14F-4D97-AF65-F5344CB8AC3E}">
        <p14:creationId xmlns:p14="http://schemas.microsoft.com/office/powerpoint/2010/main" val="31874045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5B743-337A-56FE-9C0D-0EF50C785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603" y="1447800"/>
            <a:ext cx="10712793" cy="4720704"/>
          </a:xfrm>
          <a:prstGeom prst="rect">
            <a:avLst/>
          </a:prstGeom>
        </p:spPr>
      </p:pic>
      <p:sp>
        <p:nvSpPr>
          <p:cNvPr id="4" name="TextBox 3">
            <a:extLst>
              <a:ext uri="{FF2B5EF4-FFF2-40B4-BE49-F238E27FC236}">
                <a16:creationId xmlns:a16="http://schemas.microsoft.com/office/drawing/2014/main" id="{36A9437B-3A5D-BD8B-34FB-FD3D1949425C}"/>
              </a:ext>
            </a:extLst>
          </p:cNvPr>
          <p:cNvSpPr txBox="1"/>
          <p:nvPr/>
        </p:nvSpPr>
        <p:spPr>
          <a:xfrm>
            <a:off x="1310641" y="124361"/>
            <a:ext cx="9361323" cy="1323439"/>
          </a:xfrm>
          <a:prstGeom prst="rect">
            <a:avLst/>
          </a:prstGeom>
          <a:noFill/>
        </p:spPr>
        <p:txBody>
          <a:bodyPr wrap="square" lIns="0" rIns="0" rtlCol="0">
            <a:spAutoFit/>
          </a:bodyPr>
          <a:lstStyle/>
          <a:p>
            <a:pPr algn="ctr"/>
            <a:r>
              <a:rPr kumimoji="1" lang="en-GB" altLang="ja-JP" sz="4000" b="1" dirty="0"/>
              <a:t>No code option via the Amazon Bedrock UI</a:t>
            </a:r>
            <a:endParaRPr kumimoji="1" lang="ja-JP" altLang="en-US" sz="4000" b="1" dirty="0" err="1"/>
          </a:p>
        </p:txBody>
      </p:sp>
    </p:spTree>
    <p:extLst>
      <p:ext uri="{BB962C8B-B14F-4D97-AF65-F5344CB8AC3E}">
        <p14:creationId xmlns:p14="http://schemas.microsoft.com/office/powerpoint/2010/main" val="27222047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5064421" y="1161343"/>
            <a:ext cx="2446573" cy="1323439"/>
          </a:xfrm>
          <a:prstGeom prst="rect">
            <a:avLst/>
          </a:prstGeom>
          <a:noFill/>
        </p:spPr>
        <p:txBody>
          <a:bodyPr wrap="square" lIns="0" rIns="0" rtlCol="0">
            <a:spAutoFit/>
          </a:bodyPr>
          <a:lstStyle/>
          <a:p>
            <a:pPr algn="ctr"/>
            <a:r>
              <a:rPr kumimoji="1" lang="en-GB" altLang="ja-JP" sz="8000" b="1" dirty="0"/>
              <a:t>RAG</a:t>
            </a:r>
            <a:endParaRPr kumimoji="1" lang="ja-JP" altLang="en-US" sz="80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321103" y="835268"/>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a:off x="2051221" y="1375496"/>
            <a:ext cx="3137503"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9" name="TextBox 18">
            <a:extLst>
              <a:ext uri="{FF2B5EF4-FFF2-40B4-BE49-F238E27FC236}">
                <a16:creationId xmlns:a16="http://schemas.microsoft.com/office/drawing/2014/main" id="{31A1D327-8BA2-F836-454A-CA3066A1AF6A}"/>
              </a:ext>
            </a:extLst>
          </p:cNvPr>
          <p:cNvSpPr txBox="1"/>
          <p:nvPr/>
        </p:nvSpPr>
        <p:spPr>
          <a:xfrm>
            <a:off x="3474735" y="3446363"/>
            <a:ext cx="5334000" cy="1569660"/>
          </a:xfrm>
          <a:prstGeom prst="rect">
            <a:avLst/>
          </a:prstGeom>
          <a:noFill/>
        </p:spPr>
        <p:txBody>
          <a:bodyPr wrap="square" rtlCol="0">
            <a:spAutoFit/>
          </a:bodyPr>
          <a:lstStyle/>
          <a:p>
            <a:pPr algn="ctr"/>
            <a:r>
              <a:rPr lang="en-US" sz="2400" dirty="0"/>
              <a:t>“Example Shop is offering 20% off on all furniture items for the next two weeks. Are there any sales on computer desks?”</a:t>
            </a:r>
          </a:p>
        </p:txBody>
      </p:sp>
      <p:sp>
        <p:nvSpPr>
          <p:cNvPr id="37" name="Right Arrow 36">
            <a:extLst>
              <a:ext uri="{FF2B5EF4-FFF2-40B4-BE49-F238E27FC236}">
                <a16:creationId xmlns:a16="http://schemas.microsoft.com/office/drawing/2014/main" id="{AB388EDE-5B3E-B963-48F5-9F3DA579C0DE}"/>
              </a:ext>
            </a:extLst>
          </p:cNvPr>
          <p:cNvSpPr/>
          <p:nvPr/>
        </p:nvSpPr>
        <p:spPr>
          <a:xfrm rot="5400000">
            <a:off x="5818434" y="2433791"/>
            <a:ext cx="962607"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8" name="Right Arrow 37">
            <a:extLst>
              <a:ext uri="{FF2B5EF4-FFF2-40B4-BE49-F238E27FC236}">
                <a16:creationId xmlns:a16="http://schemas.microsoft.com/office/drawing/2014/main" id="{6EC646A9-F8DB-A395-97C0-0D1E0A273C7E}"/>
              </a:ext>
            </a:extLst>
          </p:cNvPr>
          <p:cNvSpPr/>
          <p:nvPr/>
        </p:nvSpPr>
        <p:spPr>
          <a:xfrm>
            <a:off x="8617770" y="3882550"/>
            <a:ext cx="697286"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 name="Rectangle 1">
            <a:extLst>
              <a:ext uri="{FF2B5EF4-FFF2-40B4-BE49-F238E27FC236}">
                <a16:creationId xmlns:a16="http://schemas.microsoft.com/office/drawing/2014/main" id="{1B14A203-EF77-4E95-70ED-BC7FEC64B650}"/>
              </a:ext>
            </a:extLst>
          </p:cNvPr>
          <p:cNvSpPr/>
          <p:nvPr/>
        </p:nvSpPr>
        <p:spPr>
          <a:xfrm>
            <a:off x="9424327" y="1567005"/>
            <a:ext cx="2446572" cy="47575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Example Shop Chatbot</a:t>
            </a:r>
          </a:p>
        </p:txBody>
      </p:sp>
      <p:sp>
        <p:nvSpPr>
          <p:cNvPr id="4" name="TextBox 3">
            <a:extLst>
              <a:ext uri="{FF2B5EF4-FFF2-40B4-BE49-F238E27FC236}">
                <a16:creationId xmlns:a16="http://schemas.microsoft.com/office/drawing/2014/main" id="{5DEF2B7A-C146-E4C4-57E5-73639A41AB2F}"/>
              </a:ext>
            </a:extLst>
          </p:cNvPr>
          <p:cNvSpPr txBox="1"/>
          <p:nvPr/>
        </p:nvSpPr>
        <p:spPr>
          <a:xfrm>
            <a:off x="1834219" y="340853"/>
            <a:ext cx="3691663" cy="954107"/>
          </a:xfrm>
          <a:prstGeom prst="rect">
            <a:avLst/>
          </a:prstGeom>
          <a:noFill/>
        </p:spPr>
        <p:txBody>
          <a:bodyPr wrap="square" rtlCol="0">
            <a:spAutoFit/>
          </a:bodyPr>
          <a:lstStyle/>
          <a:p>
            <a:pPr algn="ctr"/>
            <a:r>
              <a:rPr lang="en-US" sz="2800" dirty="0"/>
              <a:t>“Are there any sales on computer desks?”</a:t>
            </a:r>
          </a:p>
        </p:txBody>
      </p:sp>
      <p:sp>
        <p:nvSpPr>
          <p:cNvPr id="13" name="Right Arrow 12">
            <a:extLst>
              <a:ext uri="{FF2B5EF4-FFF2-40B4-BE49-F238E27FC236}">
                <a16:creationId xmlns:a16="http://schemas.microsoft.com/office/drawing/2014/main" id="{7844ABA2-4DE3-F69C-2148-71C8710A72C2}"/>
              </a:ext>
            </a:extLst>
          </p:cNvPr>
          <p:cNvSpPr/>
          <p:nvPr/>
        </p:nvSpPr>
        <p:spPr>
          <a:xfrm rot="19977685">
            <a:off x="7382289" y="1123038"/>
            <a:ext cx="1045098" cy="697285"/>
          </a:xfrm>
          <a:prstGeom prst="rightArrow">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pic>
        <p:nvPicPr>
          <p:cNvPr id="14" name="Picture 13">
            <a:extLst>
              <a:ext uri="{FF2B5EF4-FFF2-40B4-BE49-F238E27FC236}">
                <a16:creationId xmlns:a16="http://schemas.microsoft.com/office/drawing/2014/main" id="{0AA6F3B3-72CA-7EB9-1CCC-A8B2A7023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822" y="211532"/>
            <a:ext cx="1046441" cy="1046441"/>
          </a:xfrm>
          <a:prstGeom prst="rect">
            <a:avLst/>
          </a:prstGeom>
          <a:noFill/>
        </p:spPr>
      </p:pic>
      <p:sp>
        <p:nvSpPr>
          <p:cNvPr id="15" name="TextBox 14">
            <a:extLst>
              <a:ext uri="{FF2B5EF4-FFF2-40B4-BE49-F238E27FC236}">
                <a16:creationId xmlns:a16="http://schemas.microsoft.com/office/drawing/2014/main" id="{AC11A411-AB51-02B7-F136-AEB221063FE5}"/>
              </a:ext>
            </a:extLst>
          </p:cNvPr>
          <p:cNvSpPr txBox="1"/>
          <p:nvPr/>
        </p:nvSpPr>
        <p:spPr>
          <a:xfrm>
            <a:off x="9410029" y="262957"/>
            <a:ext cx="2769941" cy="995016"/>
          </a:xfrm>
          <a:prstGeom prst="rect">
            <a:avLst/>
          </a:prstGeom>
          <a:noFill/>
        </p:spPr>
        <p:txBody>
          <a:bodyPr wrap="square" rtlCol="0">
            <a:spAutoFit/>
          </a:bodyPr>
          <a:lstStyle/>
          <a:p>
            <a:r>
              <a:rPr lang="en-US" sz="2933" dirty="0"/>
              <a:t>Example Shop Database</a:t>
            </a:r>
          </a:p>
        </p:txBody>
      </p:sp>
      <p:sp>
        <p:nvSpPr>
          <p:cNvPr id="16" name="Right Arrow 15">
            <a:extLst>
              <a:ext uri="{FF2B5EF4-FFF2-40B4-BE49-F238E27FC236}">
                <a16:creationId xmlns:a16="http://schemas.microsoft.com/office/drawing/2014/main" id="{89C214B3-943F-D0C9-D383-63C54B47782E}"/>
              </a:ext>
            </a:extLst>
          </p:cNvPr>
          <p:cNvSpPr/>
          <p:nvPr/>
        </p:nvSpPr>
        <p:spPr>
          <a:xfrm rot="10800000">
            <a:off x="3897052" y="5462944"/>
            <a:ext cx="4805373"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7" name="TextBox 16">
            <a:extLst>
              <a:ext uri="{FF2B5EF4-FFF2-40B4-BE49-F238E27FC236}">
                <a16:creationId xmlns:a16="http://schemas.microsoft.com/office/drawing/2014/main" id="{413A31EA-2380-2DFB-963D-EB4CE5C3924C}"/>
              </a:ext>
            </a:extLst>
          </p:cNvPr>
          <p:cNvSpPr txBox="1"/>
          <p:nvPr/>
        </p:nvSpPr>
        <p:spPr>
          <a:xfrm>
            <a:off x="93229" y="4026838"/>
            <a:ext cx="3691663" cy="2246769"/>
          </a:xfrm>
          <a:prstGeom prst="rect">
            <a:avLst/>
          </a:prstGeom>
          <a:noFill/>
        </p:spPr>
        <p:txBody>
          <a:bodyPr wrap="square" rtlCol="0">
            <a:spAutoFit/>
          </a:bodyPr>
          <a:lstStyle/>
          <a:p>
            <a:pPr algn="ctr"/>
            <a:r>
              <a:rPr lang="en-US" sz="2800" dirty="0"/>
              <a:t>“Yes, you can get 20% computer desks if you purchase them within the next two weeks.” </a:t>
            </a:r>
          </a:p>
        </p:txBody>
      </p:sp>
      <p:sp>
        <p:nvSpPr>
          <p:cNvPr id="20" name="Right Arrow 19">
            <a:extLst>
              <a:ext uri="{FF2B5EF4-FFF2-40B4-BE49-F238E27FC236}">
                <a16:creationId xmlns:a16="http://schemas.microsoft.com/office/drawing/2014/main" id="{B1B2EAB8-660C-D909-A8B6-55492FC3EB3A}"/>
              </a:ext>
            </a:extLst>
          </p:cNvPr>
          <p:cNvSpPr/>
          <p:nvPr/>
        </p:nvSpPr>
        <p:spPr>
          <a:xfrm rot="16200000">
            <a:off x="360572" y="2569464"/>
            <a:ext cx="1292661"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8" name="Rectangle 27">
            <a:extLst>
              <a:ext uri="{FF2B5EF4-FFF2-40B4-BE49-F238E27FC236}">
                <a16:creationId xmlns:a16="http://schemas.microsoft.com/office/drawing/2014/main" id="{AE96AE52-2A0A-9A1D-5A9E-342A676343D6}"/>
              </a:ext>
            </a:extLst>
          </p:cNvPr>
          <p:cNvSpPr/>
          <p:nvPr/>
        </p:nvSpPr>
        <p:spPr>
          <a:xfrm>
            <a:off x="9906000" y="5288722"/>
            <a:ext cx="1778000" cy="7688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tx1"/>
                </a:solidFill>
              </a:rPr>
              <a:t>Foundation Model</a:t>
            </a:r>
          </a:p>
        </p:txBody>
      </p:sp>
    </p:spTree>
    <p:extLst>
      <p:ext uri="{BB962C8B-B14F-4D97-AF65-F5344CB8AC3E}">
        <p14:creationId xmlns:p14="http://schemas.microsoft.com/office/powerpoint/2010/main" val="28516347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03551-8037-13F2-C2FA-5F130D55298B}"/>
              </a:ext>
            </a:extLst>
          </p:cNvPr>
          <p:cNvSpPr txBox="1"/>
          <p:nvPr/>
        </p:nvSpPr>
        <p:spPr>
          <a:xfrm>
            <a:off x="558800" y="3695034"/>
            <a:ext cx="5435600" cy="707886"/>
          </a:xfrm>
          <a:prstGeom prst="rect">
            <a:avLst/>
          </a:prstGeom>
          <a:noFill/>
        </p:spPr>
        <p:txBody>
          <a:bodyPr wrap="square" rtlCol="0">
            <a:spAutoFit/>
          </a:bodyPr>
          <a:lstStyle/>
          <a:p>
            <a:r>
              <a:rPr lang="en-US" sz="4000" dirty="0"/>
              <a:t>[0.543, 0.234, 0.874]</a:t>
            </a:r>
          </a:p>
        </p:txBody>
      </p:sp>
      <p:sp>
        <p:nvSpPr>
          <p:cNvPr id="3" name="TextBox 2">
            <a:extLst>
              <a:ext uri="{FF2B5EF4-FFF2-40B4-BE49-F238E27FC236}">
                <a16:creationId xmlns:a16="http://schemas.microsoft.com/office/drawing/2014/main" id="{A5D39A5B-D4C4-83CC-7C28-AD269CB96485}"/>
              </a:ext>
            </a:extLst>
          </p:cNvPr>
          <p:cNvSpPr txBox="1"/>
          <p:nvPr/>
        </p:nvSpPr>
        <p:spPr>
          <a:xfrm>
            <a:off x="6756400" y="3698663"/>
            <a:ext cx="5435600" cy="707886"/>
          </a:xfrm>
          <a:prstGeom prst="rect">
            <a:avLst/>
          </a:prstGeom>
          <a:noFill/>
        </p:spPr>
        <p:txBody>
          <a:bodyPr wrap="square" rtlCol="0">
            <a:spAutoFit/>
          </a:bodyPr>
          <a:lstStyle/>
          <a:p>
            <a:r>
              <a:rPr lang="en-US" sz="4000" dirty="0"/>
              <a:t>[0.543, 0.234, 0.663]</a:t>
            </a:r>
          </a:p>
        </p:txBody>
      </p:sp>
      <p:sp>
        <p:nvSpPr>
          <p:cNvPr id="4" name="Down Arrow 3">
            <a:extLst>
              <a:ext uri="{FF2B5EF4-FFF2-40B4-BE49-F238E27FC236}">
                <a16:creationId xmlns:a16="http://schemas.microsoft.com/office/drawing/2014/main" id="{78251EC8-467C-CB91-CABC-A7FB6F4B1DCD}"/>
              </a:ext>
            </a:extLst>
          </p:cNvPr>
          <p:cNvSpPr/>
          <p:nvPr/>
        </p:nvSpPr>
        <p:spPr>
          <a:xfrm rot="10800000">
            <a:off x="931634" y="4507424"/>
            <a:ext cx="1041400" cy="80021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5" name="Down Arrow 4">
            <a:extLst>
              <a:ext uri="{FF2B5EF4-FFF2-40B4-BE49-F238E27FC236}">
                <a16:creationId xmlns:a16="http://schemas.microsoft.com/office/drawing/2014/main" id="{FB79F94F-A3F9-D483-96C1-2870CC86D121}"/>
              </a:ext>
            </a:extLst>
          </p:cNvPr>
          <p:cNvSpPr/>
          <p:nvPr/>
        </p:nvSpPr>
        <p:spPr>
          <a:xfrm rot="10800000">
            <a:off x="2745286" y="4507423"/>
            <a:ext cx="1041400" cy="80021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6" name="Down Arrow 5">
            <a:extLst>
              <a:ext uri="{FF2B5EF4-FFF2-40B4-BE49-F238E27FC236}">
                <a16:creationId xmlns:a16="http://schemas.microsoft.com/office/drawing/2014/main" id="{1EC15026-5B98-87EF-6C24-EBCE086D6448}"/>
              </a:ext>
            </a:extLst>
          </p:cNvPr>
          <p:cNvSpPr/>
          <p:nvPr/>
        </p:nvSpPr>
        <p:spPr>
          <a:xfrm rot="10800000">
            <a:off x="4424133" y="4507422"/>
            <a:ext cx="1041400" cy="80021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7" name="Down Arrow 6">
            <a:extLst>
              <a:ext uri="{FF2B5EF4-FFF2-40B4-BE49-F238E27FC236}">
                <a16:creationId xmlns:a16="http://schemas.microsoft.com/office/drawing/2014/main" id="{87D129EC-5C5F-BE44-CAF1-C37FBD361CAF}"/>
              </a:ext>
            </a:extLst>
          </p:cNvPr>
          <p:cNvSpPr/>
          <p:nvPr/>
        </p:nvSpPr>
        <p:spPr>
          <a:xfrm rot="10800000">
            <a:off x="7229928" y="4507422"/>
            <a:ext cx="1041400" cy="80021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8" name="Down Arrow 7">
            <a:extLst>
              <a:ext uri="{FF2B5EF4-FFF2-40B4-BE49-F238E27FC236}">
                <a16:creationId xmlns:a16="http://schemas.microsoft.com/office/drawing/2014/main" id="{FA885FB8-80ED-7E2F-F33D-B5F3EB371B4F}"/>
              </a:ext>
            </a:extLst>
          </p:cNvPr>
          <p:cNvSpPr/>
          <p:nvPr/>
        </p:nvSpPr>
        <p:spPr>
          <a:xfrm rot="10800000">
            <a:off x="8821059" y="4507422"/>
            <a:ext cx="1041400" cy="80021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9" name="Down Arrow 8">
            <a:extLst>
              <a:ext uri="{FF2B5EF4-FFF2-40B4-BE49-F238E27FC236}">
                <a16:creationId xmlns:a16="http://schemas.microsoft.com/office/drawing/2014/main" id="{5F7A9808-76F1-47EC-05F5-1839EDDDD5CD}"/>
              </a:ext>
            </a:extLst>
          </p:cNvPr>
          <p:cNvSpPr/>
          <p:nvPr/>
        </p:nvSpPr>
        <p:spPr>
          <a:xfrm rot="10800000">
            <a:off x="10403481" y="4507422"/>
            <a:ext cx="1041400" cy="80021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TextBox 9">
            <a:extLst>
              <a:ext uri="{FF2B5EF4-FFF2-40B4-BE49-F238E27FC236}">
                <a16:creationId xmlns:a16="http://schemas.microsoft.com/office/drawing/2014/main" id="{56F13E1C-7C9A-57BA-CA59-5B968F6C69C1}"/>
              </a:ext>
            </a:extLst>
          </p:cNvPr>
          <p:cNvSpPr txBox="1"/>
          <p:nvPr/>
        </p:nvSpPr>
        <p:spPr>
          <a:xfrm>
            <a:off x="703072" y="5522747"/>
            <a:ext cx="1371600" cy="584775"/>
          </a:xfrm>
          <a:prstGeom prst="rect">
            <a:avLst/>
          </a:prstGeom>
          <a:noFill/>
        </p:spPr>
        <p:txBody>
          <a:bodyPr wrap="square" rtlCol="0">
            <a:spAutoFit/>
          </a:bodyPr>
          <a:lstStyle/>
          <a:p>
            <a:pPr algn="ctr"/>
            <a:r>
              <a:rPr lang="en-US" sz="3200" dirty="0"/>
              <a:t>bottle</a:t>
            </a:r>
          </a:p>
        </p:txBody>
      </p:sp>
      <p:sp>
        <p:nvSpPr>
          <p:cNvPr id="11" name="TextBox 10">
            <a:extLst>
              <a:ext uri="{FF2B5EF4-FFF2-40B4-BE49-F238E27FC236}">
                <a16:creationId xmlns:a16="http://schemas.microsoft.com/office/drawing/2014/main" id="{AD4F6D82-8E80-72FD-E5C5-A5E64467E911}"/>
              </a:ext>
            </a:extLst>
          </p:cNvPr>
          <p:cNvSpPr txBox="1"/>
          <p:nvPr/>
        </p:nvSpPr>
        <p:spPr>
          <a:xfrm>
            <a:off x="7004993" y="5519119"/>
            <a:ext cx="1371600" cy="584775"/>
          </a:xfrm>
          <a:prstGeom prst="rect">
            <a:avLst/>
          </a:prstGeom>
          <a:noFill/>
        </p:spPr>
        <p:txBody>
          <a:bodyPr wrap="square" rtlCol="0">
            <a:spAutoFit/>
          </a:bodyPr>
          <a:lstStyle/>
          <a:p>
            <a:pPr algn="ctr"/>
            <a:r>
              <a:rPr lang="en-US" sz="3200" dirty="0"/>
              <a:t>bottle</a:t>
            </a:r>
          </a:p>
        </p:txBody>
      </p:sp>
      <p:sp>
        <p:nvSpPr>
          <p:cNvPr id="12" name="TextBox 11">
            <a:extLst>
              <a:ext uri="{FF2B5EF4-FFF2-40B4-BE49-F238E27FC236}">
                <a16:creationId xmlns:a16="http://schemas.microsoft.com/office/drawing/2014/main" id="{18E6A3EB-0076-79C6-8FEF-0C779D962F55}"/>
              </a:ext>
            </a:extLst>
          </p:cNvPr>
          <p:cNvSpPr txBox="1"/>
          <p:nvPr/>
        </p:nvSpPr>
        <p:spPr>
          <a:xfrm>
            <a:off x="2646171" y="5529515"/>
            <a:ext cx="1371600" cy="584775"/>
          </a:xfrm>
          <a:prstGeom prst="rect">
            <a:avLst/>
          </a:prstGeom>
          <a:noFill/>
        </p:spPr>
        <p:txBody>
          <a:bodyPr wrap="square" rtlCol="0">
            <a:spAutoFit/>
          </a:bodyPr>
          <a:lstStyle/>
          <a:p>
            <a:pPr algn="ctr"/>
            <a:r>
              <a:rPr lang="en-US" sz="3200" dirty="0"/>
              <a:t>liquid</a:t>
            </a:r>
          </a:p>
        </p:txBody>
      </p:sp>
      <p:sp>
        <p:nvSpPr>
          <p:cNvPr id="13" name="TextBox 12">
            <a:extLst>
              <a:ext uri="{FF2B5EF4-FFF2-40B4-BE49-F238E27FC236}">
                <a16:creationId xmlns:a16="http://schemas.microsoft.com/office/drawing/2014/main" id="{BCAF7E81-734A-2157-AEAE-EDED8697E6FF}"/>
              </a:ext>
            </a:extLst>
          </p:cNvPr>
          <p:cNvSpPr txBox="1"/>
          <p:nvPr/>
        </p:nvSpPr>
        <p:spPr>
          <a:xfrm>
            <a:off x="8711331" y="5519119"/>
            <a:ext cx="1371600" cy="584775"/>
          </a:xfrm>
          <a:prstGeom prst="rect">
            <a:avLst/>
          </a:prstGeom>
          <a:noFill/>
        </p:spPr>
        <p:txBody>
          <a:bodyPr wrap="square" rtlCol="0">
            <a:spAutoFit/>
          </a:bodyPr>
          <a:lstStyle/>
          <a:p>
            <a:pPr algn="ctr"/>
            <a:r>
              <a:rPr lang="en-US" sz="3200" dirty="0"/>
              <a:t>liquid</a:t>
            </a:r>
          </a:p>
        </p:txBody>
      </p:sp>
      <p:sp>
        <p:nvSpPr>
          <p:cNvPr id="14" name="TextBox 13">
            <a:extLst>
              <a:ext uri="{FF2B5EF4-FFF2-40B4-BE49-F238E27FC236}">
                <a16:creationId xmlns:a16="http://schemas.microsoft.com/office/drawing/2014/main" id="{121BAFC5-3EE5-B2B6-8A7E-46D86B11144E}"/>
              </a:ext>
            </a:extLst>
          </p:cNvPr>
          <p:cNvSpPr txBox="1"/>
          <p:nvPr/>
        </p:nvSpPr>
        <p:spPr>
          <a:xfrm>
            <a:off x="4307151" y="5529515"/>
            <a:ext cx="1371600" cy="584775"/>
          </a:xfrm>
          <a:prstGeom prst="rect">
            <a:avLst/>
          </a:prstGeom>
          <a:noFill/>
        </p:spPr>
        <p:txBody>
          <a:bodyPr wrap="square" rtlCol="0">
            <a:spAutoFit/>
          </a:bodyPr>
          <a:lstStyle/>
          <a:p>
            <a:pPr algn="ctr"/>
            <a:r>
              <a:rPr lang="en-US" sz="3200" dirty="0"/>
              <a:t>water</a:t>
            </a:r>
          </a:p>
        </p:txBody>
      </p:sp>
      <p:sp>
        <p:nvSpPr>
          <p:cNvPr id="15" name="TextBox 14">
            <a:extLst>
              <a:ext uri="{FF2B5EF4-FFF2-40B4-BE49-F238E27FC236}">
                <a16:creationId xmlns:a16="http://schemas.microsoft.com/office/drawing/2014/main" id="{D8DD0ADF-476B-494D-8EF2-2151DDBAA87D}"/>
              </a:ext>
            </a:extLst>
          </p:cNvPr>
          <p:cNvSpPr txBox="1"/>
          <p:nvPr/>
        </p:nvSpPr>
        <p:spPr>
          <a:xfrm>
            <a:off x="10293753" y="5519118"/>
            <a:ext cx="1371600" cy="584775"/>
          </a:xfrm>
          <a:prstGeom prst="rect">
            <a:avLst/>
          </a:prstGeom>
          <a:noFill/>
        </p:spPr>
        <p:txBody>
          <a:bodyPr wrap="square" rtlCol="0">
            <a:spAutoFit/>
          </a:bodyPr>
          <a:lstStyle/>
          <a:p>
            <a:pPr algn="ctr"/>
            <a:r>
              <a:rPr lang="en-US" sz="3200" dirty="0"/>
              <a:t>coke</a:t>
            </a:r>
          </a:p>
        </p:txBody>
      </p:sp>
      <p:sp>
        <p:nvSpPr>
          <p:cNvPr id="17" name="TextBox 16">
            <a:extLst>
              <a:ext uri="{FF2B5EF4-FFF2-40B4-BE49-F238E27FC236}">
                <a16:creationId xmlns:a16="http://schemas.microsoft.com/office/drawing/2014/main" id="{8B68A0DB-406A-9E81-F05E-C5F20083F491}"/>
              </a:ext>
            </a:extLst>
          </p:cNvPr>
          <p:cNvSpPr txBox="1"/>
          <p:nvPr/>
        </p:nvSpPr>
        <p:spPr>
          <a:xfrm>
            <a:off x="2424088" y="78058"/>
            <a:ext cx="7520994" cy="1077218"/>
          </a:xfrm>
          <a:prstGeom prst="rect">
            <a:avLst/>
          </a:prstGeom>
          <a:noFill/>
        </p:spPr>
        <p:txBody>
          <a:bodyPr wrap="square" lIns="0" rIns="0" rtlCol="0">
            <a:spAutoFit/>
          </a:bodyPr>
          <a:lstStyle/>
          <a:p>
            <a:pPr algn="ctr"/>
            <a:r>
              <a:rPr kumimoji="1" lang="en-GB" altLang="ja-JP" sz="6400" b="1" dirty="0"/>
              <a:t>Vector Embeddings</a:t>
            </a:r>
            <a:endParaRPr kumimoji="1" lang="ja-JP" altLang="en-US" sz="6400" b="1" dirty="0" err="1"/>
          </a:p>
        </p:txBody>
      </p:sp>
      <p:pic>
        <p:nvPicPr>
          <p:cNvPr id="35" name="Picture 34">
            <a:extLst>
              <a:ext uri="{FF2B5EF4-FFF2-40B4-BE49-F238E27FC236}">
                <a16:creationId xmlns:a16="http://schemas.microsoft.com/office/drawing/2014/main" id="{245F371E-6068-E682-77DF-4839906AB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672" y="1525812"/>
            <a:ext cx="1903188" cy="1903188"/>
          </a:xfrm>
          <a:prstGeom prst="rect">
            <a:avLst/>
          </a:prstGeom>
        </p:spPr>
      </p:pic>
      <p:pic>
        <p:nvPicPr>
          <p:cNvPr id="37" name="Picture 36">
            <a:extLst>
              <a:ext uri="{FF2B5EF4-FFF2-40B4-BE49-F238E27FC236}">
                <a16:creationId xmlns:a16="http://schemas.microsoft.com/office/drawing/2014/main" id="{6A6D57F7-9505-2A23-4BAA-6C93837D07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3476" y="1477339"/>
            <a:ext cx="1842733" cy="1865069"/>
          </a:xfrm>
          <a:prstGeom prst="rect">
            <a:avLst/>
          </a:prstGeom>
        </p:spPr>
      </p:pic>
    </p:spTree>
    <p:extLst>
      <p:ext uri="{BB962C8B-B14F-4D97-AF65-F5344CB8AC3E}">
        <p14:creationId xmlns:p14="http://schemas.microsoft.com/office/powerpoint/2010/main" val="27475986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3850967" y="774560"/>
            <a:ext cx="4286865" cy="1077218"/>
          </a:xfrm>
          <a:prstGeom prst="rect">
            <a:avLst/>
          </a:prstGeom>
          <a:noFill/>
        </p:spPr>
        <p:txBody>
          <a:bodyPr wrap="square" lIns="0" rIns="0" rtlCol="0">
            <a:spAutoFit/>
          </a:bodyPr>
          <a:lstStyle/>
          <a:p>
            <a:pPr algn="ctr"/>
            <a:r>
              <a:rPr kumimoji="1" lang="en-GB" altLang="ja-JP" sz="6400" b="1" dirty="0"/>
              <a:t>RAG</a:t>
            </a:r>
            <a:endParaRPr kumimoji="1" lang="ja-JP" altLang="en-US" sz="6400" b="1" dirty="0" err="1"/>
          </a:p>
        </p:txBody>
      </p:sp>
      <p:sp>
        <p:nvSpPr>
          <p:cNvPr id="5" name="Down Arrow 4">
            <a:extLst>
              <a:ext uri="{FF2B5EF4-FFF2-40B4-BE49-F238E27FC236}">
                <a16:creationId xmlns:a16="http://schemas.microsoft.com/office/drawing/2014/main" id="{CA59EBB4-2C1B-A2FF-A617-66AAA7DD6751}"/>
              </a:ext>
            </a:extLst>
          </p:cNvPr>
          <p:cNvSpPr/>
          <p:nvPr/>
        </p:nvSpPr>
        <p:spPr>
          <a:xfrm>
            <a:off x="7198808" y="3805805"/>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B887E0E6-DEE1-9A5B-0B81-342EBAE13593}"/>
              </a:ext>
            </a:extLst>
          </p:cNvPr>
          <p:cNvSpPr txBox="1"/>
          <p:nvPr/>
        </p:nvSpPr>
        <p:spPr>
          <a:xfrm>
            <a:off x="6043874" y="1221810"/>
            <a:ext cx="3021781" cy="995016"/>
          </a:xfrm>
          <a:prstGeom prst="rect">
            <a:avLst/>
          </a:prstGeom>
          <a:noFill/>
        </p:spPr>
        <p:txBody>
          <a:bodyPr wrap="square" lIns="0" rIns="0" rtlCol="0">
            <a:spAutoFit/>
          </a:bodyPr>
          <a:lstStyle/>
          <a:p>
            <a:pPr algn="ctr"/>
            <a:r>
              <a:rPr kumimoji="1" lang="en-GB" altLang="ja-JP" sz="2933" b="1" dirty="0"/>
              <a:t>Vector</a:t>
            </a:r>
          </a:p>
          <a:p>
            <a:pPr algn="ctr"/>
            <a:r>
              <a:rPr kumimoji="1" lang="en-GB" altLang="ja-JP" sz="2933" b="1" dirty="0"/>
              <a:t> Database</a:t>
            </a:r>
            <a:endParaRPr kumimoji="1" lang="ja-JP" altLang="en-US" sz="2933" b="1" dirty="0" err="1"/>
          </a:p>
        </p:txBody>
      </p:sp>
      <p:sp>
        <p:nvSpPr>
          <p:cNvPr id="7" name="Down Arrow 6">
            <a:extLst>
              <a:ext uri="{FF2B5EF4-FFF2-40B4-BE49-F238E27FC236}">
                <a16:creationId xmlns:a16="http://schemas.microsoft.com/office/drawing/2014/main" id="{576DEE8C-5AF6-C4D2-BA19-36DFEE7D8CB0}"/>
              </a:ext>
            </a:extLst>
          </p:cNvPr>
          <p:cNvSpPr/>
          <p:nvPr/>
        </p:nvSpPr>
        <p:spPr>
          <a:xfrm rot="16200000">
            <a:off x="5542412" y="1954652"/>
            <a:ext cx="694813" cy="149840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8" name="TextBox 7">
            <a:extLst>
              <a:ext uri="{FF2B5EF4-FFF2-40B4-BE49-F238E27FC236}">
                <a16:creationId xmlns:a16="http://schemas.microsoft.com/office/drawing/2014/main" id="{CFF442E6-0A68-4D3C-AB8C-15B639D3C1F4}"/>
              </a:ext>
            </a:extLst>
          </p:cNvPr>
          <p:cNvSpPr txBox="1"/>
          <p:nvPr/>
        </p:nvSpPr>
        <p:spPr>
          <a:xfrm>
            <a:off x="9414101" y="5156593"/>
            <a:ext cx="2547256" cy="1200329"/>
          </a:xfrm>
          <a:prstGeom prst="rect">
            <a:avLst/>
          </a:prstGeom>
          <a:noFill/>
        </p:spPr>
        <p:txBody>
          <a:bodyPr wrap="square" lIns="0" rIns="0" rtlCol="0">
            <a:spAutoFit/>
          </a:bodyPr>
          <a:lstStyle/>
          <a:p>
            <a:pPr algn="ctr"/>
            <a:r>
              <a:rPr kumimoji="1" lang="en-GB" altLang="ja-JP" sz="3600" b="1" dirty="0"/>
              <a:t>Foundation </a:t>
            </a:r>
          </a:p>
          <a:p>
            <a:pPr algn="ctr"/>
            <a:r>
              <a:rPr kumimoji="1" lang="en-GB" altLang="ja-JP" sz="3600" b="1" dirty="0"/>
              <a:t>Model</a:t>
            </a:r>
            <a:endParaRPr kumimoji="1" lang="ja-JP" altLang="en-US" sz="36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374247" y="2356447"/>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a:off x="2089263" y="2592580"/>
            <a:ext cx="1074139"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1" name="TextBox 10">
            <a:extLst>
              <a:ext uri="{FF2B5EF4-FFF2-40B4-BE49-F238E27FC236}">
                <a16:creationId xmlns:a16="http://schemas.microsoft.com/office/drawing/2014/main" id="{BA06EB33-DA2C-7BC8-3630-9D2BE3348BC1}"/>
              </a:ext>
            </a:extLst>
          </p:cNvPr>
          <p:cNvSpPr txBox="1"/>
          <p:nvPr/>
        </p:nvSpPr>
        <p:spPr>
          <a:xfrm>
            <a:off x="6255669" y="4451256"/>
            <a:ext cx="2598187" cy="461665"/>
          </a:xfrm>
          <a:prstGeom prst="rect">
            <a:avLst/>
          </a:prstGeom>
          <a:noFill/>
        </p:spPr>
        <p:txBody>
          <a:bodyPr wrap="square" rtlCol="0">
            <a:spAutoFit/>
          </a:bodyPr>
          <a:lstStyle/>
          <a:p>
            <a:pPr algn="ctr"/>
            <a:r>
              <a:rPr lang="en-US" sz="2400" dirty="0"/>
              <a:t>retrieved vectors</a:t>
            </a:r>
          </a:p>
        </p:txBody>
      </p:sp>
      <p:sp>
        <p:nvSpPr>
          <p:cNvPr id="12" name="TextBox 11">
            <a:extLst>
              <a:ext uri="{FF2B5EF4-FFF2-40B4-BE49-F238E27FC236}">
                <a16:creationId xmlns:a16="http://schemas.microsoft.com/office/drawing/2014/main" id="{A5FCC84E-4F0F-D5B1-8E35-58BDF800514C}"/>
              </a:ext>
            </a:extLst>
          </p:cNvPr>
          <p:cNvSpPr txBox="1"/>
          <p:nvPr/>
        </p:nvSpPr>
        <p:spPr>
          <a:xfrm>
            <a:off x="253923" y="4099583"/>
            <a:ext cx="2552171" cy="2062103"/>
          </a:xfrm>
          <a:prstGeom prst="rect">
            <a:avLst/>
          </a:prstGeom>
          <a:solidFill>
            <a:schemeClr val="accent6"/>
          </a:solidFill>
        </p:spPr>
        <p:txBody>
          <a:bodyPr wrap="square" rtlCol="0">
            <a:spAutoFit/>
          </a:bodyPr>
          <a:lstStyle/>
          <a:p>
            <a:pPr algn="ctr"/>
            <a:r>
              <a:rPr lang="en-US" sz="3200" dirty="0"/>
              <a:t>User prompt</a:t>
            </a:r>
          </a:p>
          <a:p>
            <a:pPr algn="ctr"/>
            <a:r>
              <a:rPr lang="en-US" sz="3200" dirty="0"/>
              <a:t>+</a:t>
            </a:r>
          </a:p>
          <a:p>
            <a:pPr algn="ctr"/>
            <a:r>
              <a:rPr lang="en-US" sz="3200" dirty="0"/>
              <a:t>retrieved text</a:t>
            </a:r>
          </a:p>
        </p:txBody>
      </p:sp>
      <p:pic>
        <p:nvPicPr>
          <p:cNvPr id="18" name="Picture 17">
            <a:extLst>
              <a:ext uri="{FF2B5EF4-FFF2-40B4-BE49-F238E27FC236}">
                <a16:creationId xmlns:a16="http://schemas.microsoft.com/office/drawing/2014/main" id="{84C650F7-2513-3A20-E8D5-22118407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12" y="2171544"/>
            <a:ext cx="1498406" cy="1498406"/>
          </a:xfrm>
          <a:prstGeom prst="rect">
            <a:avLst/>
          </a:prstGeom>
        </p:spPr>
      </p:pic>
      <p:sp>
        <p:nvSpPr>
          <p:cNvPr id="19" name="TextBox 18">
            <a:extLst>
              <a:ext uri="{FF2B5EF4-FFF2-40B4-BE49-F238E27FC236}">
                <a16:creationId xmlns:a16="http://schemas.microsoft.com/office/drawing/2014/main" id="{31A1D327-8BA2-F836-454A-CA3066A1AF6A}"/>
              </a:ext>
            </a:extLst>
          </p:cNvPr>
          <p:cNvSpPr txBox="1"/>
          <p:nvPr/>
        </p:nvSpPr>
        <p:spPr>
          <a:xfrm>
            <a:off x="1392294" y="2029354"/>
            <a:ext cx="2138518" cy="461665"/>
          </a:xfrm>
          <a:prstGeom prst="rect">
            <a:avLst/>
          </a:prstGeom>
          <a:noFill/>
        </p:spPr>
        <p:txBody>
          <a:bodyPr wrap="square" rtlCol="0">
            <a:spAutoFit/>
          </a:bodyPr>
          <a:lstStyle/>
          <a:p>
            <a:pPr algn="ctr"/>
            <a:r>
              <a:rPr lang="en-US" sz="2400" dirty="0"/>
              <a:t>User prompt</a:t>
            </a:r>
          </a:p>
        </p:txBody>
      </p:sp>
      <p:grpSp>
        <p:nvGrpSpPr>
          <p:cNvPr id="29" name="Group 28">
            <a:extLst>
              <a:ext uri="{FF2B5EF4-FFF2-40B4-BE49-F238E27FC236}">
                <a16:creationId xmlns:a16="http://schemas.microsoft.com/office/drawing/2014/main" id="{825E5002-BA05-E7FE-BE5F-99DE89124B4B}"/>
              </a:ext>
            </a:extLst>
          </p:cNvPr>
          <p:cNvGrpSpPr/>
          <p:nvPr/>
        </p:nvGrpSpPr>
        <p:grpSpPr>
          <a:xfrm>
            <a:off x="9143656" y="195899"/>
            <a:ext cx="3021781" cy="1898919"/>
            <a:chOff x="298954" y="90907"/>
            <a:chExt cx="4532671" cy="2848379"/>
          </a:xfrm>
        </p:grpSpPr>
        <p:pic>
          <p:nvPicPr>
            <p:cNvPr id="21" name="Picture 20">
              <a:extLst>
                <a:ext uri="{FF2B5EF4-FFF2-40B4-BE49-F238E27FC236}">
                  <a16:creationId xmlns:a16="http://schemas.microsoft.com/office/drawing/2014/main" id="{2E981D17-7899-8E9B-9164-497F694A2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18" y="1265406"/>
              <a:ext cx="1172472" cy="1172472"/>
            </a:xfrm>
            <a:prstGeom prst="rect">
              <a:avLst/>
            </a:prstGeom>
          </p:spPr>
        </p:pic>
        <p:sp>
          <p:nvSpPr>
            <p:cNvPr id="22" name="TextBox 21">
              <a:extLst>
                <a:ext uri="{FF2B5EF4-FFF2-40B4-BE49-F238E27FC236}">
                  <a16:creationId xmlns:a16="http://schemas.microsoft.com/office/drawing/2014/main" id="{B22576DB-FE54-FCB7-59DD-E25222EB284F}"/>
                </a:ext>
              </a:extLst>
            </p:cNvPr>
            <p:cNvSpPr txBox="1"/>
            <p:nvPr/>
          </p:nvSpPr>
          <p:spPr>
            <a:xfrm>
              <a:off x="298954" y="90907"/>
              <a:ext cx="4532671" cy="815513"/>
            </a:xfrm>
            <a:prstGeom prst="rect">
              <a:avLst/>
            </a:prstGeom>
            <a:noFill/>
          </p:spPr>
          <p:txBody>
            <a:bodyPr wrap="square" lIns="0" rIns="0" rtlCol="0">
              <a:spAutoFit/>
            </a:bodyPr>
            <a:lstStyle/>
            <a:p>
              <a:pPr algn="ctr"/>
              <a:r>
                <a:rPr kumimoji="1" lang="en-GB" altLang="ja-JP" sz="2933" b="1" dirty="0"/>
                <a:t>Knowledge base</a:t>
              </a:r>
              <a:endParaRPr kumimoji="1" lang="ja-JP" altLang="en-US" sz="2933" b="1" dirty="0" err="1"/>
            </a:p>
          </p:txBody>
        </p:sp>
        <p:pic>
          <p:nvPicPr>
            <p:cNvPr id="24" name="Picture 23">
              <a:extLst>
                <a:ext uri="{FF2B5EF4-FFF2-40B4-BE49-F238E27FC236}">
                  <a16:creationId xmlns:a16="http://schemas.microsoft.com/office/drawing/2014/main" id="{CC58AF53-F87D-37DD-91B4-379FEF58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730" y="857228"/>
              <a:ext cx="1172472" cy="1172472"/>
            </a:xfrm>
            <a:prstGeom prst="rect">
              <a:avLst/>
            </a:prstGeom>
          </p:spPr>
        </p:pic>
        <p:pic>
          <p:nvPicPr>
            <p:cNvPr id="25" name="Picture 24">
              <a:extLst>
                <a:ext uri="{FF2B5EF4-FFF2-40B4-BE49-F238E27FC236}">
                  <a16:creationId xmlns:a16="http://schemas.microsoft.com/office/drawing/2014/main" id="{62571580-59A6-6E89-E85E-BB789E865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24" y="1379959"/>
              <a:ext cx="865772" cy="1063648"/>
            </a:xfrm>
            <a:prstGeom prst="rect">
              <a:avLst/>
            </a:prstGeom>
          </p:spPr>
        </p:pic>
        <p:pic>
          <p:nvPicPr>
            <p:cNvPr id="26" name="Picture 25">
              <a:extLst>
                <a:ext uri="{FF2B5EF4-FFF2-40B4-BE49-F238E27FC236}">
                  <a16:creationId xmlns:a16="http://schemas.microsoft.com/office/drawing/2014/main" id="{32EBA9DB-2494-B499-9808-D76E74454AED}"/>
                </a:ext>
              </a:extLst>
            </p:cNvPr>
            <p:cNvPicPr>
              <a:picLocks noChangeAspect="1"/>
            </p:cNvPicPr>
            <p:nvPr/>
          </p:nvPicPr>
          <p:blipFill rotWithShape="1">
            <a:blip r:embed="rId6">
              <a:extLst>
                <a:ext uri="{28A0092B-C50C-407E-A947-70E740481C1C}">
                  <a14:useLocalDpi xmlns:a14="http://schemas.microsoft.com/office/drawing/2010/main" val="0"/>
                </a:ext>
              </a:extLst>
            </a:blip>
            <a:srcRect l="7799" t="7805" r="7805"/>
            <a:stretch/>
          </p:blipFill>
          <p:spPr>
            <a:xfrm>
              <a:off x="1986363" y="1766813"/>
              <a:ext cx="1073294" cy="1172473"/>
            </a:xfrm>
            <a:prstGeom prst="rect">
              <a:avLst/>
            </a:prstGeom>
          </p:spPr>
        </p:pic>
      </p:grpSp>
      <p:sp>
        <p:nvSpPr>
          <p:cNvPr id="27" name="Rectangle 26">
            <a:extLst>
              <a:ext uri="{FF2B5EF4-FFF2-40B4-BE49-F238E27FC236}">
                <a16:creationId xmlns:a16="http://schemas.microsoft.com/office/drawing/2014/main" id="{0F00E72D-C609-C5BD-D78C-C4DDDF972B6D}"/>
              </a:ext>
            </a:extLst>
          </p:cNvPr>
          <p:cNvSpPr/>
          <p:nvPr/>
        </p:nvSpPr>
        <p:spPr>
          <a:xfrm>
            <a:off x="3402314" y="2219585"/>
            <a:ext cx="1598823"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0" name="Rectangle 29">
            <a:extLst>
              <a:ext uri="{FF2B5EF4-FFF2-40B4-BE49-F238E27FC236}">
                <a16:creationId xmlns:a16="http://schemas.microsoft.com/office/drawing/2014/main" id="{92912F7F-AE3B-98B1-C572-5C287994053F}"/>
              </a:ext>
            </a:extLst>
          </p:cNvPr>
          <p:cNvSpPr/>
          <p:nvPr/>
        </p:nvSpPr>
        <p:spPr>
          <a:xfrm>
            <a:off x="9881036" y="3231682"/>
            <a:ext cx="1680582"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1" name="TextBox 30">
            <a:extLst>
              <a:ext uri="{FF2B5EF4-FFF2-40B4-BE49-F238E27FC236}">
                <a16:creationId xmlns:a16="http://schemas.microsoft.com/office/drawing/2014/main" id="{05A9F963-F363-5EBB-125F-27F3AAA86D2C}"/>
              </a:ext>
            </a:extLst>
          </p:cNvPr>
          <p:cNvSpPr txBox="1"/>
          <p:nvPr/>
        </p:nvSpPr>
        <p:spPr>
          <a:xfrm>
            <a:off x="3396213" y="4438138"/>
            <a:ext cx="2598187" cy="461665"/>
          </a:xfrm>
          <a:prstGeom prst="rect">
            <a:avLst/>
          </a:prstGeom>
          <a:noFill/>
        </p:spPr>
        <p:txBody>
          <a:bodyPr wrap="square" rtlCol="0">
            <a:spAutoFit/>
          </a:bodyPr>
          <a:lstStyle/>
          <a:p>
            <a:pPr algn="ctr"/>
            <a:r>
              <a:rPr lang="en-US" sz="2400" dirty="0"/>
              <a:t>retrieved text</a:t>
            </a:r>
          </a:p>
        </p:txBody>
      </p:sp>
      <p:sp>
        <p:nvSpPr>
          <p:cNvPr id="32" name="TextBox 31">
            <a:extLst>
              <a:ext uri="{FF2B5EF4-FFF2-40B4-BE49-F238E27FC236}">
                <a16:creationId xmlns:a16="http://schemas.microsoft.com/office/drawing/2014/main" id="{30293555-AE54-3E95-5180-94D1EF15C166}"/>
              </a:ext>
            </a:extLst>
          </p:cNvPr>
          <p:cNvSpPr txBox="1"/>
          <p:nvPr/>
        </p:nvSpPr>
        <p:spPr>
          <a:xfrm>
            <a:off x="4500503" y="5579620"/>
            <a:ext cx="2138518" cy="461665"/>
          </a:xfrm>
          <a:prstGeom prst="rect">
            <a:avLst/>
          </a:prstGeom>
          <a:noFill/>
        </p:spPr>
        <p:txBody>
          <a:bodyPr wrap="square" rtlCol="0">
            <a:spAutoFit/>
          </a:bodyPr>
          <a:lstStyle/>
          <a:p>
            <a:pPr algn="ctr"/>
            <a:r>
              <a:rPr lang="en-US" sz="2400" dirty="0"/>
              <a:t>Final prompt</a:t>
            </a:r>
          </a:p>
        </p:txBody>
      </p:sp>
      <p:sp>
        <p:nvSpPr>
          <p:cNvPr id="33" name="Down Arrow 32">
            <a:extLst>
              <a:ext uri="{FF2B5EF4-FFF2-40B4-BE49-F238E27FC236}">
                <a16:creationId xmlns:a16="http://schemas.microsoft.com/office/drawing/2014/main" id="{F53BC4A8-3094-A600-2A87-DD54C42B20E0}"/>
              </a:ext>
            </a:extLst>
          </p:cNvPr>
          <p:cNvSpPr/>
          <p:nvPr/>
        </p:nvSpPr>
        <p:spPr>
          <a:xfrm rot="5400000">
            <a:off x="5621132" y="4373136"/>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4" name="Down Arrow 33">
            <a:extLst>
              <a:ext uri="{FF2B5EF4-FFF2-40B4-BE49-F238E27FC236}">
                <a16:creationId xmlns:a16="http://schemas.microsoft.com/office/drawing/2014/main" id="{4C2EF283-9B13-255C-74CC-D706B5839117}"/>
              </a:ext>
            </a:extLst>
          </p:cNvPr>
          <p:cNvSpPr/>
          <p:nvPr/>
        </p:nvSpPr>
        <p:spPr>
          <a:xfrm rot="5400000">
            <a:off x="2997083" y="4292151"/>
            <a:ext cx="694813" cy="7228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5" name="Right Arrow 34">
            <a:extLst>
              <a:ext uri="{FF2B5EF4-FFF2-40B4-BE49-F238E27FC236}">
                <a16:creationId xmlns:a16="http://schemas.microsoft.com/office/drawing/2014/main" id="{34D2D802-3904-CF3E-30A4-96EC5BA89E2C}"/>
              </a:ext>
            </a:extLst>
          </p:cNvPr>
          <p:cNvSpPr/>
          <p:nvPr/>
        </p:nvSpPr>
        <p:spPr>
          <a:xfrm rot="5400000">
            <a:off x="10050222" y="2305971"/>
            <a:ext cx="845549" cy="697285"/>
          </a:xfrm>
          <a:prstGeom prst="rightArrow">
            <a:avLst/>
          </a:pr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6" name="Right Arrow 35">
            <a:extLst>
              <a:ext uri="{FF2B5EF4-FFF2-40B4-BE49-F238E27FC236}">
                <a16:creationId xmlns:a16="http://schemas.microsoft.com/office/drawing/2014/main" id="{32D9F621-9E45-A8CB-BC3B-8C5E89BA3AB7}"/>
              </a:ext>
            </a:extLst>
          </p:cNvPr>
          <p:cNvSpPr/>
          <p:nvPr/>
        </p:nvSpPr>
        <p:spPr>
          <a:xfrm rot="12140064">
            <a:off x="8416825" y="3115300"/>
            <a:ext cx="1227848" cy="697285"/>
          </a:xfrm>
          <a:prstGeom prst="rightArrow">
            <a:avLst/>
          </a:prstGeom>
          <a:noFill/>
          <a:ln w="76200">
            <a:solidFill>
              <a:schemeClr val="tx1"/>
            </a:solidFill>
            <a:prstDash val="sysDot"/>
            <a:extLst>
              <a:ext uri="{C807C97D-BFC1-408E-A445-0C87EB9F89A2}">
                <ask:lineSketchStyleProps xmlns:ask="http://schemas.microsoft.com/office/drawing/2018/sketchyshapes" sd="1219033472">
                  <a:custGeom>
                    <a:avLst/>
                    <a:gdLst>
                      <a:gd name="connsiteX0" fmla="*/ 0 w 1841772"/>
                      <a:gd name="connsiteY0" fmla="*/ 261482 h 1045927"/>
                      <a:gd name="connsiteX1" fmla="*/ 439603 w 1841772"/>
                      <a:gd name="connsiteY1" fmla="*/ 261482 h 1045927"/>
                      <a:gd name="connsiteX2" fmla="*/ 892394 w 1841772"/>
                      <a:gd name="connsiteY2" fmla="*/ 261482 h 1045927"/>
                      <a:gd name="connsiteX3" fmla="*/ 1318809 w 1841772"/>
                      <a:gd name="connsiteY3" fmla="*/ 261482 h 1045927"/>
                      <a:gd name="connsiteX4" fmla="*/ 1318809 w 1841772"/>
                      <a:gd name="connsiteY4" fmla="*/ 0 h 1045927"/>
                      <a:gd name="connsiteX5" fmla="*/ 1580291 w 1841772"/>
                      <a:gd name="connsiteY5" fmla="*/ 261482 h 1045927"/>
                      <a:gd name="connsiteX6" fmla="*/ 1841772 w 1841772"/>
                      <a:gd name="connsiteY6" fmla="*/ 522964 h 1045927"/>
                      <a:gd name="connsiteX7" fmla="*/ 1585520 w 1841772"/>
                      <a:gd name="connsiteY7" fmla="*/ 779216 h 1045927"/>
                      <a:gd name="connsiteX8" fmla="*/ 1318809 w 1841772"/>
                      <a:gd name="connsiteY8" fmla="*/ 1045927 h 1045927"/>
                      <a:gd name="connsiteX9" fmla="*/ 1318809 w 1841772"/>
                      <a:gd name="connsiteY9" fmla="*/ 784445 h 1045927"/>
                      <a:gd name="connsiteX10" fmla="*/ 866018 w 1841772"/>
                      <a:gd name="connsiteY10" fmla="*/ 784445 h 1045927"/>
                      <a:gd name="connsiteX11" fmla="*/ 439603 w 1841772"/>
                      <a:gd name="connsiteY11" fmla="*/ 784445 h 1045927"/>
                      <a:gd name="connsiteX12" fmla="*/ 0 w 1841772"/>
                      <a:gd name="connsiteY12" fmla="*/ 784445 h 1045927"/>
                      <a:gd name="connsiteX13" fmla="*/ 0 w 1841772"/>
                      <a:gd name="connsiteY13" fmla="*/ 261482 h 104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72" h="1045927" fill="none" extrusionOk="0">
                        <a:moveTo>
                          <a:pt x="0" y="261482"/>
                        </a:moveTo>
                        <a:cubicBezTo>
                          <a:pt x="128098" y="226520"/>
                          <a:pt x="316994" y="300182"/>
                          <a:pt x="439603" y="261482"/>
                        </a:cubicBezTo>
                        <a:cubicBezTo>
                          <a:pt x="562212" y="222782"/>
                          <a:pt x="784990" y="311218"/>
                          <a:pt x="892394" y="261482"/>
                        </a:cubicBezTo>
                        <a:cubicBezTo>
                          <a:pt x="999798" y="211746"/>
                          <a:pt x="1160990" y="290032"/>
                          <a:pt x="1318809" y="261482"/>
                        </a:cubicBezTo>
                        <a:cubicBezTo>
                          <a:pt x="1302127" y="131419"/>
                          <a:pt x="1335451" y="73210"/>
                          <a:pt x="1318809" y="0"/>
                        </a:cubicBezTo>
                        <a:cubicBezTo>
                          <a:pt x="1423191" y="80272"/>
                          <a:pt x="1493642" y="207452"/>
                          <a:pt x="1580291" y="261482"/>
                        </a:cubicBezTo>
                        <a:cubicBezTo>
                          <a:pt x="1666939" y="315512"/>
                          <a:pt x="1720468" y="415927"/>
                          <a:pt x="1841772" y="522964"/>
                        </a:cubicBezTo>
                        <a:cubicBezTo>
                          <a:pt x="1765413" y="649925"/>
                          <a:pt x="1649899" y="685819"/>
                          <a:pt x="1585520" y="779216"/>
                        </a:cubicBezTo>
                        <a:cubicBezTo>
                          <a:pt x="1521141" y="872613"/>
                          <a:pt x="1346100" y="962509"/>
                          <a:pt x="1318809" y="1045927"/>
                        </a:cubicBezTo>
                        <a:cubicBezTo>
                          <a:pt x="1310674" y="976570"/>
                          <a:pt x="1341457" y="882740"/>
                          <a:pt x="1318809" y="784445"/>
                        </a:cubicBezTo>
                        <a:cubicBezTo>
                          <a:pt x="1204604" y="797580"/>
                          <a:pt x="1028044" y="773885"/>
                          <a:pt x="866018" y="784445"/>
                        </a:cubicBezTo>
                        <a:cubicBezTo>
                          <a:pt x="703992" y="795005"/>
                          <a:pt x="581012" y="745237"/>
                          <a:pt x="439603" y="784445"/>
                        </a:cubicBezTo>
                        <a:cubicBezTo>
                          <a:pt x="298195" y="823653"/>
                          <a:pt x="106464" y="770458"/>
                          <a:pt x="0" y="784445"/>
                        </a:cubicBezTo>
                        <a:cubicBezTo>
                          <a:pt x="-11942" y="598369"/>
                          <a:pt x="59286" y="371852"/>
                          <a:pt x="0" y="261482"/>
                        </a:cubicBezTo>
                        <a:close/>
                      </a:path>
                      <a:path w="1841772" h="1045927" stroke="0" extrusionOk="0">
                        <a:moveTo>
                          <a:pt x="0" y="261482"/>
                        </a:moveTo>
                        <a:cubicBezTo>
                          <a:pt x="176527" y="221109"/>
                          <a:pt x="301645" y="267353"/>
                          <a:pt x="426415" y="261482"/>
                        </a:cubicBezTo>
                        <a:cubicBezTo>
                          <a:pt x="551186" y="255611"/>
                          <a:pt x="631256" y="267218"/>
                          <a:pt x="826454" y="261482"/>
                        </a:cubicBezTo>
                        <a:cubicBezTo>
                          <a:pt x="1021652" y="255746"/>
                          <a:pt x="1095209" y="276624"/>
                          <a:pt x="1318809" y="261482"/>
                        </a:cubicBezTo>
                        <a:cubicBezTo>
                          <a:pt x="1308779" y="159110"/>
                          <a:pt x="1347637" y="106635"/>
                          <a:pt x="1318809" y="0"/>
                        </a:cubicBezTo>
                        <a:cubicBezTo>
                          <a:pt x="1449970" y="93629"/>
                          <a:pt x="1462380" y="192945"/>
                          <a:pt x="1569831" y="251023"/>
                        </a:cubicBezTo>
                        <a:cubicBezTo>
                          <a:pt x="1677282" y="309101"/>
                          <a:pt x="1755604" y="498066"/>
                          <a:pt x="1841772" y="522964"/>
                        </a:cubicBezTo>
                        <a:cubicBezTo>
                          <a:pt x="1801208" y="587074"/>
                          <a:pt x="1657192" y="660043"/>
                          <a:pt x="1590750" y="773986"/>
                        </a:cubicBezTo>
                        <a:cubicBezTo>
                          <a:pt x="1524308" y="887929"/>
                          <a:pt x="1437917" y="912576"/>
                          <a:pt x="1318809" y="1045927"/>
                        </a:cubicBezTo>
                        <a:cubicBezTo>
                          <a:pt x="1311086" y="934772"/>
                          <a:pt x="1349537" y="843826"/>
                          <a:pt x="1318809" y="784445"/>
                        </a:cubicBezTo>
                        <a:cubicBezTo>
                          <a:pt x="1155255" y="827743"/>
                          <a:pt x="957612" y="733732"/>
                          <a:pt x="866018" y="784445"/>
                        </a:cubicBezTo>
                        <a:cubicBezTo>
                          <a:pt x="774424" y="835158"/>
                          <a:pt x="578884" y="778570"/>
                          <a:pt x="400039" y="784445"/>
                        </a:cubicBezTo>
                        <a:cubicBezTo>
                          <a:pt x="221194" y="790320"/>
                          <a:pt x="194962" y="752844"/>
                          <a:pt x="0" y="784445"/>
                        </a:cubicBezTo>
                        <a:cubicBezTo>
                          <a:pt x="-54857" y="627439"/>
                          <a:pt x="37409" y="414240"/>
                          <a:pt x="0" y="26148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7" name="Right Arrow 36">
            <a:extLst>
              <a:ext uri="{FF2B5EF4-FFF2-40B4-BE49-F238E27FC236}">
                <a16:creationId xmlns:a16="http://schemas.microsoft.com/office/drawing/2014/main" id="{AB388EDE-5B3E-B963-48F5-9F3DA579C0DE}"/>
              </a:ext>
            </a:extLst>
          </p:cNvPr>
          <p:cNvSpPr/>
          <p:nvPr/>
        </p:nvSpPr>
        <p:spPr>
          <a:xfrm>
            <a:off x="3045995" y="5438540"/>
            <a:ext cx="1454508"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8" name="Right Arrow 37">
            <a:extLst>
              <a:ext uri="{FF2B5EF4-FFF2-40B4-BE49-F238E27FC236}">
                <a16:creationId xmlns:a16="http://schemas.microsoft.com/office/drawing/2014/main" id="{6EC646A9-F8DB-A395-97C0-0D1E0A273C7E}"/>
              </a:ext>
            </a:extLst>
          </p:cNvPr>
          <p:cNvSpPr/>
          <p:nvPr/>
        </p:nvSpPr>
        <p:spPr>
          <a:xfrm>
            <a:off x="6620020" y="5438539"/>
            <a:ext cx="2794081"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 name="Rectangle 1">
            <a:extLst>
              <a:ext uri="{FF2B5EF4-FFF2-40B4-BE49-F238E27FC236}">
                <a16:creationId xmlns:a16="http://schemas.microsoft.com/office/drawing/2014/main" id="{14046B6D-2505-904A-D4E8-082F5B8F0D9B}"/>
              </a:ext>
            </a:extLst>
          </p:cNvPr>
          <p:cNvSpPr/>
          <p:nvPr/>
        </p:nvSpPr>
        <p:spPr>
          <a:xfrm>
            <a:off x="9208940" y="195899"/>
            <a:ext cx="2911115" cy="47039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err="1"/>
          </a:p>
        </p:txBody>
      </p:sp>
    </p:spTree>
    <p:extLst>
      <p:ext uri="{BB962C8B-B14F-4D97-AF65-F5344CB8AC3E}">
        <p14:creationId xmlns:p14="http://schemas.microsoft.com/office/powerpoint/2010/main" val="13710622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3850967" y="774560"/>
            <a:ext cx="4286865" cy="1077218"/>
          </a:xfrm>
          <a:prstGeom prst="rect">
            <a:avLst/>
          </a:prstGeom>
          <a:noFill/>
        </p:spPr>
        <p:txBody>
          <a:bodyPr wrap="square" lIns="0" rIns="0" rtlCol="0">
            <a:spAutoFit/>
          </a:bodyPr>
          <a:lstStyle/>
          <a:p>
            <a:pPr algn="ctr"/>
            <a:r>
              <a:rPr kumimoji="1" lang="en-GB" altLang="ja-JP" sz="6400" b="1" dirty="0"/>
              <a:t>RAG</a:t>
            </a:r>
            <a:endParaRPr kumimoji="1" lang="ja-JP" altLang="en-US" sz="6400" b="1" dirty="0" err="1"/>
          </a:p>
        </p:txBody>
      </p:sp>
      <p:sp>
        <p:nvSpPr>
          <p:cNvPr id="5" name="Down Arrow 4">
            <a:extLst>
              <a:ext uri="{FF2B5EF4-FFF2-40B4-BE49-F238E27FC236}">
                <a16:creationId xmlns:a16="http://schemas.microsoft.com/office/drawing/2014/main" id="{CA59EBB4-2C1B-A2FF-A617-66AAA7DD6751}"/>
              </a:ext>
            </a:extLst>
          </p:cNvPr>
          <p:cNvSpPr/>
          <p:nvPr/>
        </p:nvSpPr>
        <p:spPr>
          <a:xfrm>
            <a:off x="7198808" y="3805805"/>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B887E0E6-DEE1-9A5B-0B81-342EBAE13593}"/>
              </a:ext>
            </a:extLst>
          </p:cNvPr>
          <p:cNvSpPr txBox="1"/>
          <p:nvPr/>
        </p:nvSpPr>
        <p:spPr>
          <a:xfrm>
            <a:off x="6043874" y="1221810"/>
            <a:ext cx="3021781" cy="995016"/>
          </a:xfrm>
          <a:prstGeom prst="rect">
            <a:avLst/>
          </a:prstGeom>
          <a:noFill/>
        </p:spPr>
        <p:txBody>
          <a:bodyPr wrap="square" lIns="0" rIns="0" rtlCol="0">
            <a:spAutoFit/>
          </a:bodyPr>
          <a:lstStyle/>
          <a:p>
            <a:pPr algn="ctr"/>
            <a:r>
              <a:rPr kumimoji="1" lang="en-GB" altLang="ja-JP" sz="2933" b="1" dirty="0"/>
              <a:t>Vector</a:t>
            </a:r>
          </a:p>
          <a:p>
            <a:pPr algn="ctr"/>
            <a:r>
              <a:rPr kumimoji="1" lang="en-GB" altLang="ja-JP" sz="2933" b="1" dirty="0"/>
              <a:t> Database</a:t>
            </a:r>
            <a:endParaRPr kumimoji="1" lang="ja-JP" altLang="en-US" sz="2933" b="1" dirty="0" err="1"/>
          </a:p>
        </p:txBody>
      </p:sp>
      <p:sp>
        <p:nvSpPr>
          <p:cNvPr id="7" name="Down Arrow 6">
            <a:extLst>
              <a:ext uri="{FF2B5EF4-FFF2-40B4-BE49-F238E27FC236}">
                <a16:creationId xmlns:a16="http://schemas.microsoft.com/office/drawing/2014/main" id="{576DEE8C-5AF6-C4D2-BA19-36DFEE7D8CB0}"/>
              </a:ext>
            </a:extLst>
          </p:cNvPr>
          <p:cNvSpPr/>
          <p:nvPr/>
        </p:nvSpPr>
        <p:spPr>
          <a:xfrm rot="16200000">
            <a:off x="5542412" y="1954652"/>
            <a:ext cx="694813" cy="149840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8" name="TextBox 7">
            <a:extLst>
              <a:ext uri="{FF2B5EF4-FFF2-40B4-BE49-F238E27FC236}">
                <a16:creationId xmlns:a16="http://schemas.microsoft.com/office/drawing/2014/main" id="{CFF442E6-0A68-4D3C-AB8C-15B639D3C1F4}"/>
              </a:ext>
            </a:extLst>
          </p:cNvPr>
          <p:cNvSpPr txBox="1"/>
          <p:nvPr/>
        </p:nvSpPr>
        <p:spPr>
          <a:xfrm>
            <a:off x="9414101" y="5156593"/>
            <a:ext cx="2547256" cy="1200329"/>
          </a:xfrm>
          <a:prstGeom prst="rect">
            <a:avLst/>
          </a:prstGeom>
          <a:noFill/>
        </p:spPr>
        <p:txBody>
          <a:bodyPr wrap="square" lIns="0" rIns="0" rtlCol="0">
            <a:spAutoFit/>
          </a:bodyPr>
          <a:lstStyle/>
          <a:p>
            <a:pPr algn="ctr"/>
            <a:r>
              <a:rPr kumimoji="1" lang="en-GB" altLang="ja-JP" sz="3600" b="1" dirty="0"/>
              <a:t>Foundation </a:t>
            </a:r>
          </a:p>
          <a:p>
            <a:pPr algn="ctr"/>
            <a:r>
              <a:rPr kumimoji="1" lang="en-GB" altLang="ja-JP" sz="3600" b="1" dirty="0"/>
              <a:t>Model</a:t>
            </a:r>
            <a:endParaRPr kumimoji="1" lang="ja-JP" altLang="en-US" sz="36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374247" y="2356447"/>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a:off x="2089263" y="2592580"/>
            <a:ext cx="1074139"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1" name="TextBox 10">
            <a:extLst>
              <a:ext uri="{FF2B5EF4-FFF2-40B4-BE49-F238E27FC236}">
                <a16:creationId xmlns:a16="http://schemas.microsoft.com/office/drawing/2014/main" id="{BA06EB33-DA2C-7BC8-3630-9D2BE3348BC1}"/>
              </a:ext>
            </a:extLst>
          </p:cNvPr>
          <p:cNvSpPr txBox="1"/>
          <p:nvPr/>
        </p:nvSpPr>
        <p:spPr>
          <a:xfrm>
            <a:off x="6255669" y="4451256"/>
            <a:ext cx="2598187" cy="461665"/>
          </a:xfrm>
          <a:prstGeom prst="rect">
            <a:avLst/>
          </a:prstGeom>
          <a:noFill/>
        </p:spPr>
        <p:txBody>
          <a:bodyPr wrap="square" rtlCol="0">
            <a:spAutoFit/>
          </a:bodyPr>
          <a:lstStyle/>
          <a:p>
            <a:pPr algn="ctr"/>
            <a:r>
              <a:rPr lang="en-US" sz="2400" dirty="0"/>
              <a:t>retrieved vectors</a:t>
            </a:r>
          </a:p>
        </p:txBody>
      </p:sp>
      <p:sp>
        <p:nvSpPr>
          <p:cNvPr id="12" name="TextBox 11">
            <a:extLst>
              <a:ext uri="{FF2B5EF4-FFF2-40B4-BE49-F238E27FC236}">
                <a16:creationId xmlns:a16="http://schemas.microsoft.com/office/drawing/2014/main" id="{A5FCC84E-4F0F-D5B1-8E35-58BDF800514C}"/>
              </a:ext>
            </a:extLst>
          </p:cNvPr>
          <p:cNvSpPr txBox="1"/>
          <p:nvPr/>
        </p:nvSpPr>
        <p:spPr>
          <a:xfrm>
            <a:off x="253923" y="4099583"/>
            <a:ext cx="2552171" cy="2062103"/>
          </a:xfrm>
          <a:prstGeom prst="rect">
            <a:avLst/>
          </a:prstGeom>
          <a:solidFill>
            <a:schemeClr val="accent6"/>
          </a:solidFill>
        </p:spPr>
        <p:txBody>
          <a:bodyPr wrap="square" rtlCol="0">
            <a:spAutoFit/>
          </a:bodyPr>
          <a:lstStyle/>
          <a:p>
            <a:pPr algn="ctr"/>
            <a:r>
              <a:rPr lang="en-US" sz="3200" dirty="0"/>
              <a:t>User prompt</a:t>
            </a:r>
          </a:p>
          <a:p>
            <a:pPr algn="ctr"/>
            <a:r>
              <a:rPr lang="en-US" sz="3200" dirty="0"/>
              <a:t>+</a:t>
            </a:r>
          </a:p>
          <a:p>
            <a:pPr algn="ctr"/>
            <a:r>
              <a:rPr lang="en-US" sz="3200" dirty="0"/>
              <a:t>retrieved text</a:t>
            </a:r>
          </a:p>
        </p:txBody>
      </p:sp>
      <p:pic>
        <p:nvPicPr>
          <p:cNvPr id="18" name="Picture 17">
            <a:extLst>
              <a:ext uri="{FF2B5EF4-FFF2-40B4-BE49-F238E27FC236}">
                <a16:creationId xmlns:a16="http://schemas.microsoft.com/office/drawing/2014/main" id="{84C650F7-2513-3A20-E8D5-22118407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12" y="2171544"/>
            <a:ext cx="1498406" cy="1498406"/>
          </a:xfrm>
          <a:prstGeom prst="rect">
            <a:avLst/>
          </a:prstGeom>
        </p:spPr>
      </p:pic>
      <p:sp>
        <p:nvSpPr>
          <p:cNvPr id="19" name="TextBox 18">
            <a:extLst>
              <a:ext uri="{FF2B5EF4-FFF2-40B4-BE49-F238E27FC236}">
                <a16:creationId xmlns:a16="http://schemas.microsoft.com/office/drawing/2014/main" id="{31A1D327-8BA2-F836-454A-CA3066A1AF6A}"/>
              </a:ext>
            </a:extLst>
          </p:cNvPr>
          <p:cNvSpPr txBox="1"/>
          <p:nvPr/>
        </p:nvSpPr>
        <p:spPr>
          <a:xfrm>
            <a:off x="1392294" y="2029354"/>
            <a:ext cx="2138518" cy="461665"/>
          </a:xfrm>
          <a:prstGeom prst="rect">
            <a:avLst/>
          </a:prstGeom>
          <a:noFill/>
        </p:spPr>
        <p:txBody>
          <a:bodyPr wrap="square" rtlCol="0">
            <a:spAutoFit/>
          </a:bodyPr>
          <a:lstStyle/>
          <a:p>
            <a:pPr algn="ctr"/>
            <a:r>
              <a:rPr lang="en-US" sz="2400" dirty="0"/>
              <a:t>User prompt</a:t>
            </a:r>
          </a:p>
        </p:txBody>
      </p:sp>
      <p:grpSp>
        <p:nvGrpSpPr>
          <p:cNvPr id="29" name="Group 28">
            <a:extLst>
              <a:ext uri="{FF2B5EF4-FFF2-40B4-BE49-F238E27FC236}">
                <a16:creationId xmlns:a16="http://schemas.microsoft.com/office/drawing/2014/main" id="{825E5002-BA05-E7FE-BE5F-99DE89124B4B}"/>
              </a:ext>
            </a:extLst>
          </p:cNvPr>
          <p:cNvGrpSpPr/>
          <p:nvPr/>
        </p:nvGrpSpPr>
        <p:grpSpPr>
          <a:xfrm>
            <a:off x="9143656" y="195899"/>
            <a:ext cx="3021781" cy="1898919"/>
            <a:chOff x="298954" y="90907"/>
            <a:chExt cx="4532671" cy="2848379"/>
          </a:xfrm>
        </p:grpSpPr>
        <p:pic>
          <p:nvPicPr>
            <p:cNvPr id="21" name="Picture 20">
              <a:extLst>
                <a:ext uri="{FF2B5EF4-FFF2-40B4-BE49-F238E27FC236}">
                  <a16:creationId xmlns:a16="http://schemas.microsoft.com/office/drawing/2014/main" id="{2E981D17-7899-8E9B-9164-497F694A2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18" y="1265406"/>
              <a:ext cx="1172472" cy="1172472"/>
            </a:xfrm>
            <a:prstGeom prst="rect">
              <a:avLst/>
            </a:prstGeom>
          </p:spPr>
        </p:pic>
        <p:sp>
          <p:nvSpPr>
            <p:cNvPr id="22" name="TextBox 21">
              <a:extLst>
                <a:ext uri="{FF2B5EF4-FFF2-40B4-BE49-F238E27FC236}">
                  <a16:creationId xmlns:a16="http://schemas.microsoft.com/office/drawing/2014/main" id="{B22576DB-FE54-FCB7-59DD-E25222EB284F}"/>
                </a:ext>
              </a:extLst>
            </p:cNvPr>
            <p:cNvSpPr txBox="1"/>
            <p:nvPr/>
          </p:nvSpPr>
          <p:spPr>
            <a:xfrm>
              <a:off x="298954" y="90907"/>
              <a:ext cx="4532671" cy="815513"/>
            </a:xfrm>
            <a:prstGeom prst="rect">
              <a:avLst/>
            </a:prstGeom>
            <a:noFill/>
          </p:spPr>
          <p:txBody>
            <a:bodyPr wrap="square" lIns="0" rIns="0" rtlCol="0">
              <a:spAutoFit/>
            </a:bodyPr>
            <a:lstStyle/>
            <a:p>
              <a:pPr algn="ctr"/>
              <a:r>
                <a:rPr kumimoji="1" lang="en-GB" altLang="ja-JP" sz="2933" b="1" dirty="0"/>
                <a:t>Knowledge base</a:t>
              </a:r>
              <a:endParaRPr kumimoji="1" lang="ja-JP" altLang="en-US" sz="2933" b="1" dirty="0" err="1"/>
            </a:p>
          </p:txBody>
        </p:sp>
        <p:pic>
          <p:nvPicPr>
            <p:cNvPr id="24" name="Picture 23">
              <a:extLst>
                <a:ext uri="{FF2B5EF4-FFF2-40B4-BE49-F238E27FC236}">
                  <a16:creationId xmlns:a16="http://schemas.microsoft.com/office/drawing/2014/main" id="{CC58AF53-F87D-37DD-91B4-379FEF58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730" y="857228"/>
              <a:ext cx="1172472" cy="1172472"/>
            </a:xfrm>
            <a:prstGeom prst="rect">
              <a:avLst/>
            </a:prstGeom>
          </p:spPr>
        </p:pic>
        <p:pic>
          <p:nvPicPr>
            <p:cNvPr id="25" name="Picture 24">
              <a:extLst>
                <a:ext uri="{FF2B5EF4-FFF2-40B4-BE49-F238E27FC236}">
                  <a16:creationId xmlns:a16="http://schemas.microsoft.com/office/drawing/2014/main" id="{62571580-59A6-6E89-E85E-BB789E865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24" y="1379959"/>
              <a:ext cx="865772" cy="1063648"/>
            </a:xfrm>
            <a:prstGeom prst="rect">
              <a:avLst/>
            </a:prstGeom>
          </p:spPr>
        </p:pic>
        <p:pic>
          <p:nvPicPr>
            <p:cNvPr id="26" name="Picture 25">
              <a:extLst>
                <a:ext uri="{FF2B5EF4-FFF2-40B4-BE49-F238E27FC236}">
                  <a16:creationId xmlns:a16="http://schemas.microsoft.com/office/drawing/2014/main" id="{32EBA9DB-2494-B499-9808-D76E74454AED}"/>
                </a:ext>
              </a:extLst>
            </p:cNvPr>
            <p:cNvPicPr>
              <a:picLocks noChangeAspect="1"/>
            </p:cNvPicPr>
            <p:nvPr/>
          </p:nvPicPr>
          <p:blipFill rotWithShape="1">
            <a:blip r:embed="rId6">
              <a:extLst>
                <a:ext uri="{28A0092B-C50C-407E-A947-70E740481C1C}">
                  <a14:useLocalDpi xmlns:a14="http://schemas.microsoft.com/office/drawing/2010/main" val="0"/>
                </a:ext>
              </a:extLst>
            </a:blip>
            <a:srcRect l="7799" t="7805" r="7805"/>
            <a:stretch/>
          </p:blipFill>
          <p:spPr>
            <a:xfrm>
              <a:off x="1986363" y="1766813"/>
              <a:ext cx="1073294" cy="1172473"/>
            </a:xfrm>
            <a:prstGeom prst="rect">
              <a:avLst/>
            </a:prstGeom>
          </p:spPr>
        </p:pic>
      </p:grpSp>
      <p:sp>
        <p:nvSpPr>
          <p:cNvPr id="27" name="Rectangle 26">
            <a:extLst>
              <a:ext uri="{FF2B5EF4-FFF2-40B4-BE49-F238E27FC236}">
                <a16:creationId xmlns:a16="http://schemas.microsoft.com/office/drawing/2014/main" id="{0F00E72D-C609-C5BD-D78C-C4DDDF972B6D}"/>
              </a:ext>
            </a:extLst>
          </p:cNvPr>
          <p:cNvSpPr/>
          <p:nvPr/>
        </p:nvSpPr>
        <p:spPr>
          <a:xfrm>
            <a:off x="3402314" y="2219585"/>
            <a:ext cx="1598823"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0" name="Rectangle 29">
            <a:extLst>
              <a:ext uri="{FF2B5EF4-FFF2-40B4-BE49-F238E27FC236}">
                <a16:creationId xmlns:a16="http://schemas.microsoft.com/office/drawing/2014/main" id="{92912F7F-AE3B-98B1-C572-5C287994053F}"/>
              </a:ext>
            </a:extLst>
          </p:cNvPr>
          <p:cNvSpPr/>
          <p:nvPr/>
        </p:nvSpPr>
        <p:spPr>
          <a:xfrm>
            <a:off x="9881036" y="3231682"/>
            <a:ext cx="1680582"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1" name="TextBox 30">
            <a:extLst>
              <a:ext uri="{FF2B5EF4-FFF2-40B4-BE49-F238E27FC236}">
                <a16:creationId xmlns:a16="http://schemas.microsoft.com/office/drawing/2014/main" id="{05A9F963-F363-5EBB-125F-27F3AAA86D2C}"/>
              </a:ext>
            </a:extLst>
          </p:cNvPr>
          <p:cNvSpPr txBox="1"/>
          <p:nvPr/>
        </p:nvSpPr>
        <p:spPr>
          <a:xfrm>
            <a:off x="3396213" y="4438138"/>
            <a:ext cx="2598187" cy="461665"/>
          </a:xfrm>
          <a:prstGeom prst="rect">
            <a:avLst/>
          </a:prstGeom>
          <a:noFill/>
        </p:spPr>
        <p:txBody>
          <a:bodyPr wrap="square" rtlCol="0">
            <a:spAutoFit/>
          </a:bodyPr>
          <a:lstStyle/>
          <a:p>
            <a:pPr algn="ctr"/>
            <a:r>
              <a:rPr lang="en-US" sz="2400" dirty="0"/>
              <a:t>retrieved text</a:t>
            </a:r>
          </a:p>
        </p:txBody>
      </p:sp>
      <p:sp>
        <p:nvSpPr>
          <p:cNvPr id="32" name="TextBox 31">
            <a:extLst>
              <a:ext uri="{FF2B5EF4-FFF2-40B4-BE49-F238E27FC236}">
                <a16:creationId xmlns:a16="http://schemas.microsoft.com/office/drawing/2014/main" id="{30293555-AE54-3E95-5180-94D1EF15C166}"/>
              </a:ext>
            </a:extLst>
          </p:cNvPr>
          <p:cNvSpPr txBox="1"/>
          <p:nvPr/>
        </p:nvSpPr>
        <p:spPr>
          <a:xfrm>
            <a:off x="4500503" y="5579620"/>
            <a:ext cx="2138518" cy="461665"/>
          </a:xfrm>
          <a:prstGeom prst="rect">
            <a:avLst/>
          </a:prstGeom>
          <a:noFill/>
        </p:spPr>
        <p:txBody>
          <a:bodyPr wrap="square" rtlCol="0">
            <a:spAutoFit/>
          </a:bodyPr>
          <a:lstStyle/>
          <a:p>
            <a:pPr algn="ctr"/>
            <a:r>
              <a:rPr lang="en-US" sz="2400" dirty="0"/>
              <a:t>Final prompt</a:t>
            </a:r>
          </a:p>
        </p:txBody>
      </p:sp>
      <p:sp>
        <p:nvSpPr>
          <p:cNvPr id="33" name="Down Arrow 32">
            <a:extLst>
              <a:ext uri="{FF2B5EF4-FFF2-40B4-BE49-F238E27FC236}">
                <a16:creationId xmlns:a16="http://schemas.microsoft.com/office/drawing/2014/main" id="{F53BC4A8-3094-A600-2A87-DD54C42B20E0}"/>
              </a:ext>
            </a:extLst>
          </p:cNvPr>
          <p:cNvSpPr/>
          <p:nvPr/>
        </p:nvSpPr>
        <p:spPr>
          <a:xfrm rot="5400000">
            <a:off x="5621132" y="4373136"/>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4" name="Down Arrow 33">
            <a:extLst>
              <a:ext uri="{FF2B5EF4-FFF2-40B4-BE49-F238E27FC236}">
                <a16:creationId xmlns:a16="http://schemas.microsoft.com/office/drawing/2014/main" id="{4C2EF283-9B13-255C-74CC-D706B5839117}"/>
              </a:ext>
            </a:extLst>
          </p:cNvPr>
          <p:cNvSpPr/>
          <p:nvPr/>
        </p:nvSpPr>
        <p:spPr>
          <a:xfrm rot="5400000">
            <a:off x="2997083" y="4292151"/>
            <a:ext cx="694813" cy="7228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5" name="Right Arrow 34">
            <a:extLst>
              <a:ext uri="{FF2B5EF4-FFF2-40B4-BE49-F238E27FC236}">
                <a16:creationId xmlns:a16="http://schemas.microsoft.com/office/drawing/2014/main" id="{34D2D802-3904-CF3E-30A4-96EC5BA89E2C}"/>
              </a:ext>
            </a:extLst>
          </p:cNvPr>
          <p:cNvSpPr/>
          <p:nvPr/>
        </p:nvSpPr>
        <p:spPr>
          <a:xfrm rot="5400000">
            <a:off x="10050222" y="2305971"/>
            <a:ext cx="845549" cy="697285"/>
          </a:xfrm>
          <a:prstGeom prst="rightArrow">
            <a:avLst/>
          </a:pr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6" name="Right Arrow 35">
            <a:extLst>
              <a:ext uri="{FF2B5EF4-FFF2-40B4-BE49-F238E27FC236}">
                <a16:creationId xmlns:a16="http://schemas.microsoft.com/office/drawing/2014/main" id="{32D9F621-9E45-A8CB-BC3B-8C5E89BA3AB7}"/>
              </a:ext>
            </a:extLst>
          </p:cNvPr>
          <p:cNvSpPr/>
          <p:nvPr/>
        </p:nvSpPr>
        <p:spPr>
          <a:xfrm rot="12140064">
            <a:off x="8416825" y="3115300"/>
            <a:ext cx="1227848" cy="697285"/>
          </a:xfrm>
          <a:prstGeom prst="rightArrow">
            <a:avLst/>
          </a:prstGeom>
          <a:noFill/>
          <a:ln w="76200">
            <a:solidFill>
              <a:schemeClr val="tx1"/>
            </a:solidFill>
            <a:prstDash val="sysDot"/>
            <a:extLst>
              <a:ext uri="{C807C97D-BFC1-408E-A445-0C87EB9F89A2}">
                <ask:lineSketchStyleProps xmlns:ask="http://schemas.microsoft.com/office/drawing/2018/sketchyshapes" sd="1219033472">
                  <a:custGeom>
                    <a:avLst/>
                    <a:gdLst>
                      <a:gd name="connsiteX0" fmla="*/ 0 w 1841772"/>
                      <a:gd name="connsiteY0" fmla="*/ 261482 h 1045927"/>
                      <a:gd name="connsiteX1" fmla="*/ 439603 w 1841772"/>
                      <a:gd name="connsiteY1" fmla="*/ 261482 h 1045927"/>
                      <a:gd name="connsiteX2" fmla="*/ 892394 w 1841772"/>
                      <a:gd name="connsiteY2" fmla="*/ 261482 h 1045927"/>
                      <a:gd name="connsiteX3" fmla="*/ 1318809 w 1841772"/>
                      <a:gd name="connsiteY3" fmla="*/ 261482 h 1045927"/>
                      <a:gd name="connsiteX4" fmla="*/ 1318809 w 1841772"/>
                      <a:gd name="connsiteY4" fmla="*/ 0 h 1045927"/>
                      <a:gd name="connsiteX5" fmla="*/ 1580291 w 1841772"/>
                      <a:gd name="connsiteY5" fmla="*/ 261482 h 1045927"/>
                      <a:gd name="connsiteX6" fmla="*/ 1841772 w 1841772"/>
                      <a:gd name="connsiteY6" fmla="*/ 522964 h 1045927"/>
                      <a:gd name="connsiteX7" fmla="*/ 1585520 w 1841772"/>
                      <a:gd name="connsiteY7" fmla="*/ 779216 h 1045927"/>
                      <a:gd name="connsiteX8" fmla="*/ 1318809 w 1841772"/>
                      <a:gd name="connsiteY8" fmla="*/ 1045927 h 1045927"/>
                      <a:gd name="connsiteX9" fmla="*/ 1318809 w 1841772"/>
                      <a:gd name="connsiteY9" fmla="*/ 784445 h 1045927"/>
                      <a:gd name="connsiteX10" fmla="*/ 866018 w 1841772"/>
                      <a:gd name="connsiteY10" fmla="*/ 784445 h 1045927"/>
                      <a:gd name="connsiteX11" fmla="*/ 439603 w 1841772"/>
                      <a:gd name="connsiteY11" fmla="*/ 784445 h 1045927"/>
                      <a:gd name="connsiteX12" fmla="*/ 0 w 1841772"/>
                      <a:gd name="connsiteY12" fmla="*/ 784445 h 1045927"/>
                      <a:gd name="connsiteX13" fmla="*/ 0 w 1841772"/>
                      <a:gd name="connsiteY13" fmla="*/ 261482 h 104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72" h="1045927" fill="none" extrusionOk="0">
                        <a:moveTo>
                          <a:pt x="0" y="261482"/>
                        </a:moveTo>
                        <a:cubicBezTo>
                          <a:pt x="128098" y="226520"/>
                          <a:pt x="316994" y="300182"/>
                          <a:pt x="439603" y="261482"/>
                        </a:cubicBezTo>
                        <a:cubicBezTo>
                          <a:pt x="562212" y="222782"/>
                          <a:pt x="784990" y="311218"/>
                          <a:pt x="892394" y="261482"/>
                        </a:cubicBezTo>
                        <a:cubicBezTo>
                          <a:pt x="999798" y="211746"/>
                          <a:pt x="1160990" y="290032"/>
                          <a:pt x="1318809" y="261482"/>
                        </a:cubicBezTo>
                        <a:cubicBezTo>
                          <a:pt x="1302127" y="131419"/>
                          <a:pt x="1335451" y="73210"/>
                          <a:pt x="1318809" y="0"/>
                        </a:cubicBezTo>
                        <a:cubicBezTo>
                          <a:pt x="1423191" y="80272"/>
                          <a:pt x="1493642" y="207452"/>
                          <a:pt x="1580291" y="261482"/>
                        </a:cubicBezTo>
                        <a:cubicBezTo>
                          <a:pt x="1666939" y="315512"/>
                          <a:pt x="1720468" y="415927"/>
                          <a:pt x="1841772" y="522964"/>
                        </a:cubicBezTo>
                        <a:cubicBezTo>
                          <a:pt x="1765413" y="649925"/>
                          <a:pt x="1649899" y="685819"/>
                          <a:pt x="1585520" y="779216"/>
                        </a:cubicBezTo>
                        <a:cubicBezTo>
                          <a:pt x="1521141" y="872613"/>
                          <a:pt x="1346100" y="962509"/>
                          <a:pt x="1318809" y="1045927"/>
                        </a:cubicBezTo>
                        <a:cubicBezTo>
                          <a:pt x="1310674" y="976570"/>
                          <a:pt x="1341457" y="882740"/>
                          <a:pt x="1318809" y="784445"/>
                        </a:cubicBezTo>
                        <a:cubicBezTo>
                          <a:pt x="1204604" y="797580"/>
                          <a:pt x="1028044" y="773885"/>
                          <a:pt x="866018" y="784445"/>
                        </a:cubicBezTo>
                        <a:cubicBezTo>
                          <a:pt x="703992" y="795005"/>
                          <a:pt x="581012" y="745237"/>
                          <a:pt x="439603" y="784445"/>
                        </a:cubicBezTo>
                        <a:cubicBezTo>
                          <a:pt x="298195" y="823653"/>
                          <a:pt x="106464" y="770458"/>
                          <a:pt x="0" y="784445"/>
                        </a:cubicBezTo>
                        <a:cubicBezTo>
                          <a:pt x="-11942" y="598369"/>
                          <a:pt x="59286" y="371852"/>
                          <a:pt x="0" y="261482"/>
                        </a:cubicBezTo>
                        <a:close/>
                      </a:path>
                      <a:path w="1841772" h="1045927" stroke="0" extrusionOk="0">
                        <a:moveTo>
                          <a:pt x="0" y="261482"/>
                        </a:moveTo>
                        <a:cubicBezTo>
                          <a:pt x="176527" y="221109"/>
                          <a:pt x="301645" y="267353"/>
                          <a:pt x="426415" y="261482"/>
                        </a:cubicBezTo>
                        <a:cubicBezTo>
                          <a:pt x="551186" y="255611"/>
                          <a:pt x="631256" y="267218"/>
                          <a:pt x="826454" y="261482"/>
                        </a:cubicBezTo>
                        <a:cubicBezTo>
                          <a:pt x="1021652" y="255746"/>
                          <a:pt x="1095209" y="276624"/>
                          <a:pt x="1318809" y="261482"/>
                        </a:cubicBezTo>
                        <a:cubicBezTo>
                          <a:pt x="1308779" y="159110"/>
                          <a:pt x="1347637" y="106635"/>
                          <a:pt x="1318809" y="0"/>
                        </a:cubicBezTo>
                        <a:cubicBezTo>
                          <a:pt x="1449970" y="93629"/>
                          <a:pt x="1462380" y="192945"/>
                          <a:pt x="1569831" y="251023"/>
                        </a:cubicBezTo>
                        <a:cubicBezTo>
                          <a:pt x="1677282" y="309101"/>
                          <a:pt x="1755604" y="498066"/>
                          <a:pt x="1841772" y="522964"/>
                        </a:cubicBezTo>
                        <a:cubicBezTo>
                          <a:pt x="1801208" y="587074"/>
                          <a:pt x="1657192" y="660043"/>
                          <a:pt x="1590750" y="773986"/>
                        </a:cubicBezTo>
                        <a:cubicBezTo>
                          <a:pt x="1524308" y="887929"/>
                          <a:pt x="1437917" y="912576"/>
                          <a:pt x="1318809" y="1045927"/>
                        </a:cubicBezTo>
                        <a:cubicBezTo>
                          <a:pt x="1311086" y="934772"/>
                          <a:pt x="1349537" y="843826"/>
                          <a:pt x="1318809" y="784445"/>
                        </a:cubicBezTo>
                        <a:cubicBezTo>
                          <a:pt x="1155255" y="827743"/>
                          <a:pt x="957612" y="733732"/>
                          <a:pt x="866018" y="784445"/>
                        </a:cubicBezTo>
                        <a:cubicBezTo>
                          <a:pt x="774424" y="835158"/>
                          <a:pt x="578884" y="778570"/>
                          <a:pt x="400039" y="784445"/>
                        </a:cubicBezTo>
                        <a:cubicBezTo>
                          <a:pt x="221194" y="790320"/>
                          <a:pt x="194962" y="752844"/>
                          <a:pt x="0" y="784445"/>
                        </a:cubicBezTo>
                        <a:cubicBezTo>
                          <a:pt x="-54857" y="627439"/>
                          <a:pt x="37409" y="414240"/>
                          <a:pt x="0" y="26148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7" name="Right Arrow 36">
            <a:extLst>
              <a:ext uri="{FF2B5EF4-FFF2-40B4-BE49-F238E27FC236}">
                <a16:creationId xmlns:a16="http://schemas.microsoft.com/office/drawing/2014/main" id="{AB388EDE-5B3E-B963-48F5-9F3DA579C0DE}"/>
              </a:ext>
            </a:extLst>
          </p:cNvPr>
          <p:cNvSpPr/>
          <p:nvPr/>
        </p:nvSpPr>
        <p:spPr>
          <a:xfrm>
            <a:off x="3045995" y="5438540"/>
            <a:ext cx="1454508"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8" name="Right Arrow 37">
            <a:extLst>
              <a:ext uri="{FF2B5EF4-FFF2-40B4-BE49-F238E27FC236}">
                <a16:creationId xmlns:a16="http://schemas.microsoft.com/office/drawing/2014/main" id="{6EC646A9-F8DB-A395-97C0-0D1E0A273C7E}"/>
              </a:ext>
            </a:extLst>
          </p:cNvPr>
          <p:cNvSpPr/>
          <p:nvPr/>
        </p:nvSpPr>
        <p:spPr>
          <a:xfrm>
            <a:off x="6620020" y="5438539"/>
            <a:ext cx="2794081"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 name="Rectangle 1">
            <a:extLst>
              <a:ext uri="{FF2B5EF4-FFF2-40B4-BE49-F238E27FC236}">
                <a16:creationId xmlns:a16="http://schemas.microsoft.com/office/drawing/2014/main" id="{14046B6D-2505-904A-D4E8-082F5B8F0D9B}"/>
              </a:ext>
            </a:extLst>
          </p:cNvPr>
          <p:cNvSpPr/>
          <p:nvPr/>
        </p:nvSpPr>
        <p:spPr>
          <a:xfrm>
            <a:off x="6673995" y="1021520"/>
            <a:ext cx="2911115" cy="339983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err="1"/>
          </a:p>
        </p:txBody>
      </p:sp>
    </p:spTree>
    <p:extLst>
      <p:ext uri="{BB962C8B-B14F-4D97-AF65-F5344CB8AC3E}">
        <p14:creationId xmlns:p14="http://schemas.microsoft.com/office/powerpoint/2010/main" val="35144214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3850967" y="774560"/>
            <a:ext cx="4286865" cy="1077218"/>
          </a:xfrm>
          <a:prstGeom prst="rect">
            <a:avLst/>
          </a:prstGeom>
          <a:noFill/>
        </p:spPr>
        <p:txBody>
          <a:bodyPr wrap="square" lIns="0" rIns="0" rtlCol="0">
            <a:spAutoFit/>
          </a:bodyPr>
          <a:lstStyle/>
          <a:p>
            <a:pPr algn="ctr"/>
            <a:r>
              <a:rPr kumimoji="1" lang="en-GB" altLang="ja-JP" sz="6400" b="1" dirty="0"/>
              <a:t>RAG</a:t>
            </a:r>
            <a:endParaRPr kumimoji="1" lang="ja-JP" altLang="en-US" sz="6400" b="1" dirty="0" err="1"/>
          </a:p>
        </p:txBody>
      </p:sp>
      <p:sp>
        <p:nvSpPr>
          <p:cNvPr id="5" name="Down Arrow 4">
            <a:extLst>
              <a:ext uri="{FF2B5EF4-FFF2-40B4-BE49-F238E27FC236}">
                <a16:creationId xmlns:a16="http://schemas.microsoft.com/office/drawing/2014/main" id="{CA59EBB4-2C1B-A2FF-A617-66AAA7DD6751}"/>
              </a:ext>
            </a:extLst>
          </p:cNvPr>
          <p:cNvSpPr/>
          <p:nvPr/>
        </p:nvSpPr>
        <p:spPr>
          <a:xfrm>
            <a:off x="7198808" y="3805805"/>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B887E0E6-DEE1-9A5B-0B81-342EBAE13593}"/>
              </a:ext>
            </a:extLst>
          </p:cNvPr>
          <p:cNvSpPr txBox="1"/>
          <p:nvPr/>
        </p:nvSpPr>
        <p:spPr>
          <a:xfrm>
            <a:off x="6043874" y="1221810"/>
            <a:ext cx="3021781" cy="995016"/>
          </a:xfrm>
          <a:prstGeom prst="rect">
            <a:avLst/>
          </a:prstGeom>
          <a:noFill/>
        </p:spPr>
        <p:txBody>
          <a:bodyPr wrap="square" lIns="0" rIns="0" rtlCol="0">
            <a:spAutoFit/>
          </a:bodyPr>
          <a:lstStyle/>
          <a:p>
            <a:pPr algn="ctr"/>
            <a:r>
              <a:rPr kumimoji="1" lang="en-GB" altLang="ja-JP" sz="2933" b="1" dirty="0"/>
              <a:t>Vector</a:t>
            </a:r>
          </a:p>
          <a:p>
            <a:pPr algn="ctr"/>
            <a:r>
              <a:rPr kumimoji="1" lang="en-GB" altLang="ja-JP" sz="2933" b="1" dirty="0"/>
              <a:t> Database</a:t>
            </a:r>
            <a:endParaRPr kumimoji="1" lang="ja-JP" altLang="en-US" sz="2933" b="1" dirty="0" err="1"/>
          </a:p>
        </p:txBody>
      </p:sp>
      <p:sp>
        <p:nvSpPr>
          <p:cNvPr id="7" name="Down Arrow 6">
            <a:extLst>
              <a:ext uri="{FF2B5EF4-FFF2-40B4-BE49-F238E27FC236}">
                <a16:creationId xmlns:a16="http://schemas.microsoft.com/office/drawing/2014/main" id="{576DEE8C-5AF6-C4D2-BA19-36DFEE7D8CB0}"/>
              </a:ext>
            </a:extLst>
          </p:cNvPr>
          <p:cNvSpPr/>
          <p:nvPr/>
        </p:nvSpPr>
        <p:spPr>
          <a:xfrm rot="16200000">
            <a:off x="5542412" y="1954652"/>
            <a:ext cx="694813" cy="149840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8" name="TextBox 7">
            <a:extLst>
              <a:ext uri="{FF2B5EF4-FFF2-40B4-BE49-F238E27FC236}">
                <a16:creationId xmlns:a16="http://schemas.microsoft.com/office/drawing/2014/main" id="{CFF442E6-0A68-4D3C-AB8C-15B639D3C1F4}"/>
              </a:ext>
            </a:extLst>
          </p:cNvPr>
          <p:cNvSpPr txBox="1"/>
          <p:nvPr/>
        </p:nvSpPr>
        <p:spPr>
          <a:xfrm>
            <a:off x="9414101" y="5156593"/>
            <a:ext cx="2547256" cy="1200329"/>
          </a:xfrm>
          <a:prstGeom prst="rect">
            <a:avLst/>
          </a:prstGeom>
          <a:noFill/>
        </p:spPr>
        <p:txBody>
          <a:bodyPr wrap="square" lIns="0" rIns="0" rtlCol="0">
            <a:spAutoFit/>
          </a:bodyPr>
          <a:lstStyle/>
          <a:p>
            <a:pPr algn="ctr"/>
            <a:r>
              <a:rPr kumimoji="1" lang="en-GB" altLang="ja-JP" sz="3600" b="1" dirty="0"/>
              <a:t>Foundation </a:t>
            </a:r>
          </a:p>
          <a:p>
            <a:pPr algn="ctr"/>
            <a:r>
              <a:rPr kumimoji="1" lang="en-GB" altLang="ja-JP" sz="3600" b="1" dirty="0"/>
              <a:t>Model</a:t>
            </a:r>
            <a:endParaRPr kumimoji="1" lang="ja-JP" altLang="en-US" sz="36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374247" y="2356447"/>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a:off x="2089263" y="2592580"/>
            <a:ext cx="1074139"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1" name="TextBox 10">
            <a:extLst>
              <a:ext uri="{FF2B5EF4-FFF2-40B4-BE49-F238E27FC236}">
                <a16:creationId xmlns:a16="http://schemas.microsoft.com/office/drawing/2014/main" id="{BA06EB33-DA2C-7BC8-3630-9D2BE3348BC1}"/>
              </a:ext>
            </a:extLst>
          </p:cNvPr>
          <p:cNvSpPr txBox="1"/>
          <p:nvPr/>
        </p:nvSpPr>
        <p:spPr>
          <a:xfrm>
            <a:off x="6255669" y="4451256"/>
            <a:ext cx="2598187" cy="461665"/>
          </a:xfrm>
          <a:prstGeom prst="rect">
            <a:avLst/>
          </a:prstGeom>
          <a:noFill/>
        </p:spPr>
        <p:txBody>
          <a:bodyPr wrap="square" rtlCol="0">
            <a:spAutoFit/>
          </a:bodyPr>
          <a:lstStyle/>
          <a:p>
            <a:pPr algn="ctr"/>
            <a:r>
              <a:rPr lang="en-US" sz="2400" dirty="0"/>
              <a:t>retrieved vectors</a:t>
            </a:r>
          </a:p>
        </p:txBody>
      </p:sp>
      <p:sp>
        <p:nvSpPr>
          <p:cNvPr id="12" name="TextBox 11">
            <a:extLst>
              <a:ext uri="{FF2B5EF4-FFF2-40B4-BE49-F238E27FC236}">
                <a16:creationId xmlns:a16="http://schemas.microsoft.com/office/drawing/2014/main" id="{A5FCC84E-4F0F-D5B1-8E35-58BDF800514C}"/>
              </a:ext>
            </a:extLst>
          </p:cNvPr>
          <p:cNvSpPr txBox="1"/>
          <p:nvPr/>
        </p:nvSpPr>
        <p:spPr>
          <a:xfrm>
            <a:off x="253923" y="4099583"/>
            <a:ext cx="2552171" cy="2062103"/>
          </a:xfrm>
          <a:prstGeom prst="rect">
            <a:avLst/>
          </a:prstGeom>
          <a:solidFill>
            <a:schemeClr val="accent6"/>
          </a:solidFill>
        </p:spPr>
        <p:txBody>
          <a:bodyPr wrap="square" rtlCol="0">
            <a:spAutoFit/>
          </a:bodyPr>
          <a:lstStyle/>
          <a:p>
            <a:pPr algn="ctr"/>
            <a:r>
              <a:rPr lang="en-US" sz="3200" dirty="0"/>
              <a:t>User prompt</a:t>
            </a:r>
          </a:p>
          <a:p>
            <a:pPr algn="ctr"/>
            <a:r>
              <a:rPr lang="en-US" sz="3200" dirty="0"/>
              <a:t>+</a:t>
            </a:r>
          </a:p>
          <a:p>
            <a:pPr algn="ctr"/>
            <a:r>
              <a:rPr lang="en-US" sz="3200" dirty="0"/>
              <a:t>retrieved text</a:t>
            </a:r>
          </a:p>
        </p:txBody>
      </p:sp>
      <p:pic>
        <p:nvPicPr>
          <p:cNvPr id="18" name="Picture 17">
            <a:extLst>
              <a:ext uri="{FF2B5EF4-FFF2-40B4-BE49-F238E27FC236}">
                <a16:creationId xmlns:a16="http://schemas.microsoft.com/office/drawing/2014/main" id="{84C650F7-2513-3A20-E8D5-22118407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12" y="2171544"/>
            <a:ext cx="1498406" cy="1498406"/>
          </a:xfrm>
          <a:prstGeom prst="rect">
            <a:avLst/>
          </a:prstGeom>
        </p:spPr>
      </p:pic>
      <p:sp>
        <p:nvSpPr>
          <p:cNvPr id="19" name="TextBox 18">
            <a:extLst>
              <a:ext uri="{FF2B5EF4-FFF2-40B4-BE49-F238E27FC236}">
                <a16:creationId xmlns:a16="http://schemas.microsoft.com/office/drawing/2014/main" id="{31A1D327-8BA2-F836-454A-CA3066A1AF6A}"/>
              </a:ext>
            </a:extLst>
          </p:cNvPr>
          <p:cNvSpPr txBox="1"/>
          <p:nvPr/>
        </p:nvSpPr>
        <p:spPr>
          <a:xfrm>
            <a:off x="1392294" y="2029354"/>
            <a:ext cx="2138518" cy="461665"/>
          </a:xfrm>
          <a:prstGeom prst="rect">
            <a:avLst/>
          </a:prstGeom>
          <a:noFill/>
        </p:spPr>
        <p:txBody>
          <a:bodyPr wrap="square" rtlCol="0">
            <a:spAutoFit/>
          </a:bodyPr>
          <a:lstStyle/>
          <a:p>
            <a:pPr algn="ctr"/>
            <a:r>
              <a:rPr lang="en-US" sz="2400" dirty="0"/>
              <a:t>User prompt</a:t>
            </a:r>
          </a:p>
        </p:txBody>
      </p:sp>
      <p:grpSp>
        <p:nvGrpSpPr>
          <p:cNvPr id="29" name="Group 28">
            <a:extLst>
              <a:ext uri="{FF2B5EF4-FFF2-40B4-BE49-F238E27FC236}">
                <a16:creationId xmlns:a16="http://schemas.microsoft.com/office/drawing/2014/main" id="{825E5002-BA05-E7FE-BE5F-99DE89124B4B}"/>
              </a:ext>
            </a:extLst>
          </p:cNvPr>
          <p:cNvGrpSpPr/>
          <p:nvPr/>
        </p:nvGrpSpPr>
        <p:grpSpPr>
          <a:xfrm>
            <a:off x="9143656" y="195899"/>
            <a:ext cx="3021781" cy="1898919"/>
            <a:chOff x="298954" y="90907"/>
            <a:chExt cx="4532671" cy="2848379"/>
          </a:xfrm>
        </p:grpSpPr>
        <p:pic>
          <p:nvPicPr>
            <p:cNvPr id="21" name="Picture 20">
              <a:extLst>
                <a:ext uri="{FF2B5EF4-FFF2-40B4-BE49-F238E27FC236}">
                  <a16:creationId xmlns:a16="http://schemas.microsoft.com/office/drawing/2014/main" id="{2E981D17-7899-8E9B-9164-497F694A2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18" y="1265406"/>
              <a:ext cx="1172472" cy="1172472"/>
            </a:xfrm>
            <a:prstGeom prst="rect">
              <a:avLst/>
            </a:prstGeom>
          </p:spPr>
        </p:pic>
        <p:sp>
          <p:nvSpPr>
            <p:cNvPr id="22" name="TextBox 21">
              <a:extLst>
                <a:ext uri="{FF2B5EF4-FFF2-40B4-BE49-F238E27FC236}">
                  <a16:creationId xmlns:a16="http://schemas.microsoft.com/office/drawing/2014/main" id="{B22576DB-FE54-FCB7-59DD-E25222EB284F}"/>
                </a:ext>
              </a:extLst>
            </p:cNvPr>
            <p:cNvSpPr txBox="1"/>
            <p:nvPr/>
          </p:nvSpPr>
          <p:spPr>
            <a:xfrm>
              <a:off x="298954" y="90907"/>
              <a:ext cx="4532671" cy="815513"/>
            </a:xfrm>
            <a:prstGeom prst="rect">
              <a:avLst/>
            </a:prstGeom>
            <a:noFill/>
          </p:spPr>
          <p:txBody>
            <a:bodyPr wrap="square" lIns="0" rIns="0" rtlCol="0">
              <a:spAutoFit/>
            </a:bodyPr>
            <a:lstStyle/>
            <a:p>
              <a:pPr algn="ctr"/>
              <a:r>
                <a:rPr kumimoji="1" lang="en-GB" altLang="ja-JP" sz="2933" b="1" dirty="0"/>
                <a:t>Knowledge base</a:t>
              </a:r>
              <a:endParaRPr kumimoji="1" lang="ja-JP" altLang="en-US" sz="2933" b="1" dirty="0" err="1"/>
            </a:p>
          </p:txBody>
        </p:sp>
        <p:pic>
          <p:nvPicPr>
            <p:cNvPr id="24" name="Picture 23">
              <a:extLst>
                <a:ext uri="{FF2B5EF4-FFF2-40B4-BE49-F238E27FC236}">
                  <a16:creationId xmlns:a16="http://schemas.microsoft.com/office/drawing/2014/main" id="{CC58AF53-F87D-37DD-91B4-379FEF58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730" y="857228"/>
              <a:ext cx="1172472" cy="1172472"/>
            </a:xfrm>
            <a:prstGeom prst="rect">
              <a:avLst/>
            </a:prstGeom>
          </p:spPr>
        </p:pic>
        <p:pic>
          <p:nvPicPr>
            <p:cNvPr id="25" name="Picture 24">
              <a:extLst>
                <a:ext uri="{FF2B5EF4-FFF2-40B4-BE49-F238E27FC236}">
                  <a16:creationId xmlns:a16="http://schemas.microsoft.com/office/drawing/2014/main" id="{62571580-59A6-6E89-E85E-BB789E865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24" y="1379959"/>
              <a:ext cx="865772" cy="1063648"/>
            </a:xfrm>
            <a:prstGeom prst="rect">
              <a:avLst/>
            </a:prstGeom>
          </p:spPr>
        </p:pic>
        <p:pic>
          <p:nvPicPr>
            <p:cNvPr id="26" name="Picture 25">
              <a:extLst>
                <a:ext uri="{FF2B5EF4-FFF2-40B4-BE49-F238E27FC236}">
                  <a16:creationId xmlns:a16="http://schemas.microsoft.com/office/drawing/2014/main" id="{32EBA9DB-2494-B499-9808-D76E74454AED}"/>
                </a:ext>
              </a:extLst>
            </p:cNvPr>
            <p:cNvPicPr>
              <a:picLocks noChangeAspect="1"/>
            </p:cNvPicPr>
            <p:nvPr/>
          </p:nvPicPr>
          <p:blipFill rotWithShape="1">
            <a:blip r:embed="rId6">
              <a:extLst>
                <a:ext uri="{28A0092B-C50C-407E-A947-70E740481C1C}">
                  <a14:useLocalDpi xmlns:a14="http://schemas.microsoft.com/office/drawing/2010/main" val="0"/>
                </a:ext>
              </a:extLst>
            </a:blip>
            <a:srcRect l="7799" t="7805" r="7805"/>
            <a:stretch/>
          </p:blipFill>
          <p:spPr>
            <a:xfrm>
              <a:off x="1986363" y="1766813"/>
              <a:ext cx="1073294" cy="1172473"/>
            </a:xfrm>
            <a:prstGeom prst="rect">
              <a:avLst/>
            </a:prstGeom>
          </p:spPr>
        </p:pic>
      </p:grpSp>
      <p:sp>
        <p:nvSpPr>
          <p:cNvPr id="27" name="Rectangle 26">
            <a:extLst>
              <a:ext uri="{FF2B5EF4-FFF2-40B4-BE49-F238E27FC236}">
                <a16:creationId xmlns:a16="http://schemas.microsoft.com/office/drawing/2014/main" id="{0F00E72D-C609-C5BD-D78C-C4DDDF972B6D}"/>
              </a:ext>
            </a:extLst>
          </p:cNvPr>
          <p:cNvSpPr/>
          <p:nvPr/>
        </p:nvSpPr>
        <p:spPr>
          <a:xfrm>
            <a:off x="3402314" y="2219585"/>
            <a:ext cx="1598823"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0" name="Rectangle 29">
            <a:extLst>
              <a:ext uri="{FF2B5EF4-FFF2-40B4-BE49-F238E27FC236}">
                <a16:creationId xmlns:a16="http://schemas.microsoft.com/office/drawing/2014/main" id="{92912F7F-AE3B-98B1-C572-5C287994053F}"/>
              </a:ext>
            </a:extLst>
          </p:cNvPr>
          <p:cNvSpPr/>
          <p:nvPr/>
        </p:nvSpPr>
        <p:spPr>
          <a:xfrm>
            <a:off x="9881036" y="3231682"/>
            <a:ext cx="1680582"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1" name="TextBox 30">
            <a:extLst>
              <a:ext uri="{FF2B5EF4-FFF2-40B4-BE49-F238E27FC236}">
                <a16:creationId xmlns:a16="http://schemas.microsoft.com/office/drawing/2014/main" id="{05A9F963-F363-5EBB-125F-27F3AAA86D2C}"/>
              </a:ext>
            </a:extLst>
          </p:cNvPr>
          <p:cNvSpPr txBox="1"/>
          <p:nvPr/>
        </p:nvSpPr>
        <p:spPr>
          <a:xfrm>
            <a:off x="3396213" y="4438138"/>
            <a:ext cx="2598187" cy="461665"/>
          </a:xfrm>
          <a:prstGeom prst="rect">
            <a:avLst/>
          </a:prstGeom>
          <a:noFill/>
        </p:spPr>
        <p:txBody>
          <a:bodyPr wrap="square" rtlCol="0">
            <a:spAutoFit/>
          </a:bodyPr>
          <a:lstStyle/>
          <a:p>
            <a:pPr algn="ctr"/>
            <a:r>
              <a:rPr lang="en-US" sz="2400" dirty="0"/>
              <a:t>retrieved text</a:t>
            </a:r>
          </a:p>
        </p:txBody>
      </p:sp>
      <p:sp>
        <p:nvSpPr>
          <p:cNvPr id="32" name="TextBox 31">
            <a:extLst>
              <a:ext uri="{FF2B5EF4-FFF2-40B4-BE49-F238E27FC236}">
                <a16:creationId xmlns:a16="http://schemas.microsoft.com/office/drawing/2014/main" id="{30293555-AE54-3E95-5180-94D1EF15C166}"/>
              </a:ext>
            </a:extLst>
          </p:cNvPr>
          <p:cNvSpPr txBox="1"/>
          <p:nvPr/>
        </p:nvSpPr>
        <p:spPr>
          <a:xfrm>
            <a:off x="4500503" y="5579620"/>
            <a:ext cx="2138518" cy="461665"/>
          </a:xfrm>
          <a:prstGeom prst="rect">
            <a:avLst/>
          </a:prstGeom>
          <a:noFill/>
        </p:spPr>
        <p:txBody>
          <a:bodyPr wrap="square" rtlCol="0">
            <a:spAutoFit/>
          </a:bodyPr>
          <a:lstStyle/>
          <a:p>
            <a:pPr algn="ctr"/>
            <a:r>
              <a:rPr lang="en-US" sz="2400" dirty="0"/>
              <a:t>Final prompt</a:t>
            </a:r>
          </a:p>
        </p:txBody>
      </p:sp>
      <p:sp>
        <p:nvSpPr>
          <p:cNvPr id="33" name="Down Arrow 32">
            <a:extLst>
              <a:ext uri="{FF2B5EF4-FFF2-40B4-BE49-F238E27FC236}">
                <a16:creationId xmlns:a16="http://schemas.microsoft.com/office/drawing/2014/main" id="{F53BC4A8-3094-A600-2A87-DD54C42B20E0}"/>
              </a:ext>
            </a:extLst>
          </p:cNvPr>
          <p:cNvSpPr/>
          <p:nvPr/>
        </p:nvSpPr>
        <p:spPr>
          <a:xfrm rot="5400000">
            <a:off x="5621132" y="4373136"/>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4" name="Down Arrow 33">
            <a:extLst>
              <a:ext uri="{FF2B5EF4-FFF2-40B4-BE49-F238E27FC236}">
                <a16:creationId xmlns:a16="http://schemas.microsoft.com/office/drawing/2014/main" id="{4C2EF283-9B13-255C-74CC-D706B5839117}"/>
              </a:ext>
            </a:extLst>
          </p:cNvPr>
          <p:cNvSpPr/>
          <p:nvPr/>
        </p:nvSpPr>
        <p:spPr>
          <a:xfrm rot="5400000">
            <a:off x="2997083" y="4292151"/>
            <a:ext cx="694813" cy="7228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5" name="Right Arrow 34">
            <a:extLst>
              <a:ext uri="{FF2B5EF4-FFF2-40B4-BE49-F238E27FC236}">
                <a16:creationId xmlns:a16="http://schemas.microsoft.com/office/drawing/2014/main" id="{34D2D802-3904-CF3E-30A4-96EC5BA89E2C}"/>
              </a:ext>
            </a:extLst>
          </p:cNvPr>
          <p:cNvSpPr/>
          <p:nvPr/>
        </p:nvSpPr>
        <p:spPr>
          <a:xfrm rot="5400000">
            <a:off x="10050222" y="2305971"/>
            <a:ext cx="845549" cy="697285"/>
          </a:xfrm>
          <a:prstGeom prst="rightArrow">
            <a:avLst/>
          </a:pr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6" name="Right Arrow 35">
            <a:extLst>
              <a:ext uri="{FF2B5EF4-FFF2-40B4-BE49-F238E27FC236}">
                <a16:creationId xmlns:a16="http://schemas.microsoft.com/office/drawing/2014/main" id="{32D9F621-9E45-A8CB-BC3B-8C5E89BA3AB7}"/>
              </a:ext>
            </a:extLst>
          </p:cNvPr>
          <p:cNvSpPr/>
          <p:nvPr/>
        </p:nvSpPr>
        <p:spPr>
          <a:xfrm rot="12140064">
            <a:off x="8416825" y="3115300"/>
            <a:ext cx="1227848" cy="697285"/>
          </a:xfrm>
          <a:prstGeom prst="rightArrow">
            <a:avLst/>
          </a:prstGeom>
          <a:noFill/>
          <a:ln w="76200">
            <a:solidFill>
              <a:schemeClr val="tx1"/>
            </a:solidFill>
            <a:prstDash val="sysDot"/>
            <a:extLst>
              <a:ext uri="{C807C97D-BFC1-408E-A445-0C87EB9F89A2}">
                <ask:lineSketchStyleProps xmlns:ask="http://schemas.microsoft.com/office/drawing/2018/sketchyshapes" sd="1219033472">
                  <a:custGeom>
                    <a:avLst/>
                    <a:gdLst>
                      <a:gd name="connsiteX0" fmla="*/ 0 w 1841772"/>
                      <a:gd name="connsiteY0" fmla="*/ 261482 h 1045927"/>
                      <a:gd name="connsiteX1" fmla="*/ 439603 w 1841772"/>
                      <a:gd name="connsiteY1" fmla="*/ 261482 h 1045927"/>
                      <a:gd name="connsiteX2" fmla="*/ 892394 w 1841772"/>
                      <a:gd name="connsiteY2" fmla="*/ 261482 h 1045927"/>
                      <a:gd name="connsiteX3" fmla="*/ 1318809 w 1841772"/>
                      <a:gd name="connsiteY3" fmla="*/ 261482 h 1045927"/>
                      <a:gd name="connsiteX4" fmla="*/ 1318809 w 1841772"/>
                      <a:gd name="connsiteY4" fmla="*/ 0 h 1045927"/>
                      <a:gd name="connsiteX5" fmla="*/ 1580291 w 1841772"/>
                      <a:gd name="connsiteY5" fmla="*/ 261482 h 1045927"/>
                      <a:gd name="connsiteX6" fmla="*/ 1841772 w 1841772"/>
                      <a:gd name="connsiteY6" fmla="*/ 522964 h 1045927"/>
                      <a:gd name="connsiteX7" fmla="*/ 1585520 w 1841772"/>
                      <a:gd name="connsiteY7" fmla="*/ 779216 h 1045927"/>
                      <a:gd name="connsiteX8" fmla="*/ 1318809 w 1841772"/>
                      <a:gd name="connsiteY8" fmla="*/ 1045927 h 1045927"/>
                      <a:gd name="connsiteX9" fmla="*/ 1318809 w 1841772"/>
                      <a:gd name="connsiteY9" fmla="*/ 784445 h 1045927"/>
                      <a:gd name="connsiteX10" fmla="*/ 866018 w 1841772"/>
                      <a:gd name="connsiteY10" fmla="*/ 784445 h 1045927"/>
                      <a:gd name="connsiteX11" fmla="*/ 439603 w 1841772"/>
                      <a:gd name="connsiteY11" fmla="*/ 784445 h 1045927"/>
                      <a:gd name="connsiteX12" fmla="*/ 0 w 1841772"/>
                      <a:gd name="connsiteY12" fmla="*/ 784445 h 1045927"/>
                      <a:gd name="connsiteX13" fmla="*/ 0 w 1841772"/>
                      <a:gd name="connsiteY13" fmla="*/ 261482 h 104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72" h="1045927" fill="none" extrusionOk="0">
                        <a:moveTo>
                          <a:pt x="0" y="261482"/>
                        </a:moveTo>
                        <a:cubicBezTo>
                          <a:pt x="128098" y="226520"/>
                          <a:pt x="316994" y="300182"/>
                          <a:pt x="439603" y="261482"/>
                        </a:cubicBezTo>
                        <a:cubicBezTo>
                          <a:pt x="562212" y="222782"/>
                          <a:pt x="784990" y="311218"/>
                          <a:pt x="892394" y="261482"/>
                        </a:cubicBezTo>
                        <a:cubicBezTo>
                          <a:pt x="999798" y="211746"/>
                          <a:pt x="1160990" y="290032"/>
                          <a:pt x="1318809" y="261482"/>
                        </a:cubicBezTo>
                        <a:cubicBezTo>
                          <a:pt x="1302127" y="131419"/>
                          <a:pt x="1335451" y="73210"/>
                          <a:pt x="1318809" y="0"/>
                        </a:cubicBezTo>
                        <a:cubicBezTo>
                          <a:pt x="1423191" y="80272"/>
                          <a:pt x="1493642" y="207452"/>
                          <a:pt x="1580291" y="261482"/>
                        </a:cubicBezTo>
                        <a:cubicBezTo>
                          <a:pt x="1666939" y="315512"/>
                          <a:pt x="1720468" y="415927"/>
                          <a:pt x="1841772" y="522964"/>
                        </a:cubicBezTo>
                        <a:cubicBezTo>
                          <a:pt x="1765413" y="649925"/>
                          <a:pt x="1649899" y="685819"/>
                          <a:pt x="1585520" y="779216"/>
                        </a:cubicBezTo>
                        <a:cubicBezTo>
                          <a:pt x="1521141" y="872613"/>
                          <a:pt x="1346100" y="962509"/>
                          <a:pt x="1318809" y="1045927"/>
                        </a:cubicBezTo>
                        <a:cubicBezTo>
                          <a:pt x="1310674" y="976570"/>
                          <a:pt x="1341457" y="882740"/>
                          <a:pt x="1318809" y="784445"/>
                        </a:cubicBezTo>
                        <a:cubicBezTo>
                          <a:pt x="1204604" y="797580"/>
                          <a:pt x="1028044" y="773885"/>
                          <a:pt x="866018" y="784445"/>
                        </a:cubicBezTo>
                        <a:cubicBezTo>
                          <a:pt x="703992" y="795005"/>
                          <a:pt x="581012" y="745237"/>
                          <a:pt x="439603" y="784445"/>
                        </a:cubicBezTo>
                        <a:cubicBezTo>
                          <a:pt x="298195" y="823653"/>
                          <a:pt x="106464" y="770458"/>
                          <a:pt x="0" y="784445"/>
                        </a:cubicBezTo>
                        <a:cubicBezTo>
                          <a:pt x="-11942" y="598369"/>
                          <a:pt x="59286" y="371852"/>
                          <a:pt x="0" y="261482"/>
                        </a:cubicBezTo>
                        <a:close/>
                      </a:path>
                      <a:path w="1841772" h="1045927" stroke="0" extrusionOk="0">
                        <a:moveTo>
                          <a:pt x="0" y="261482"/>
                        </a:moveTo>
                        <a:cubicBezTo>
                          <a:pt x="176527" y="221109"/>
                          <a:pt x="301645" y="267353"/>
                          <a:pt x="426415" y="261482"/>
                        </a:cubicBezTo>
                        <a:cubicBezTo>
                          <a:pt x="551186" y="255611"/>
                          <a:pt x="631256" y="267218"/>
                          <a:pt x="826454" y="261482"/>
                        </a:cubicBezTo>
                        <a:cubicBezTo>
                          <a:pt x="1021652" y="255746"/>
                          <a:pt x="1095209" y="276624"/>
                          <a:pt x="1318809" y="261482"/>
                        </a:cubicBezTo>
                        <a:cubicBezTo>
                          <a:pt x="1308779" y="159110"/>
                          <a:pt x="1347637" y="106635"/>
                          <a:pt x="1318809" y="0"/>
                        </a:cubicBezTo>
                        <a:cubicBezTo>
                          <a:pt x="1449970" y="93629"/>
                          <a:pt x="1462380" y="192945"/>
                          <a:pt x="1569831" y="251023"/>
                        </a:cubicBezTo>
                        <a:cubicBezTo>
                          <a:pt x="1677282" y="309101"/>
                          <a:pt x="1755604" y="498066"/>
                          <a:pt x="1841772" y="522964"/>
                        </a:cubicBezTo>
                        <a:cubicBezTo>
                          <a:pt x="1801208" y="587074"/>
                          <a:pt x="1657192" y="660043"/>
                          <a:pt x="1590750" y="773986"/>
                        </a:cubicBezTo>
                        <a:cubicBezTo>
                          <a:pt x="1524308" y="887929"/>
                          <a:pt x="1437917" y="912576"/>
                          <a:pt x="1318809" y="1045927"/>
                        </a:cubicBezTo>
                        <a:cubicBezTo>
                          <a:pt x="1311086" y="934772"/>
                          <a:pt x="1349537" y="843826"/>
                          <a:pt x="1318809" y="784445"/>
                        </a:cubicBezTo>
                        <a:cubicBezTo>
                          <a:pt x="1155255" y="827743"/>
                          <a:pt x="957612" y="733732"/>
                          <a:pt x="866018" y="784445"/>
                        </a:cubicBezTo>
                        <a:cubicBezTo>
                          <a:pt x="774424" y="835158"/>
                          <a:pt x="578884" y="778570"/>
                          <a:pt x="400039" y="784445"/>
                        </a:cubicBezTo>
                        <a:cubicBezTo>
                          <a:pt x="221194" y="790320"/>
                          <a:pt x="194962" y="752844"/>
                          <a:pt x="0" y="784445"/>
                        </a:cubicBezTo>
                        <a:cubicBezTo>
                          <a:pt x="-54857" y="627439"/>
                          <a:pt x="37409" y="414240"/>
                          <a:pt x="0" y="26148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7" name="Right Arrow 36">
            <a:extLst>
              <a:ext uri="{FF2B5EF4-FFF2-40B4-BE49-F238E27FC236}">
                <a16:creationId xmlns:a16="http://schemas.microsoft.com/office/drawing/2014/main" id="{AB388EDE-5B3E-B963-48F5-9F3DA579C0DE}"/>
              </a:ext>
            </a:extLst>
          </p:cNvPr>
          <p:cNvSpPr/>
          <p:nvPr/>
        </p:nvSpPr>
        <p:spPr>
          <a:xfrm>
            <a:off x="3045995" y="5438540"/>
            <a:ext cx="1454508"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8" name="Right Arrow 37">
            <a:extLst>
              <a:ext uri="{FF2B5EF4-FFF2-40B4-BE49-F238E27FC236}">
                <a16:creationId xmlns:a16="http://schemas.microsoft.com/office/drawing/2014/main" id="{6EC646A9-F8DB-A395-97C0-0D1E0A273C7E}"/>
              </a:ext>
            </a:extLst>
          </p:cNvPr>
          <p:cNvSpPr/>
          <p:nvPr/>
        </p:nvSpPr>
        <p:spPr>
          <a:xfrm>
            <a:off x="6620020" y="5438539"/>
            <a:ext cx="2794081"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 name="Rectangle 1">
            <a:extLst>
              <a:ext uri="{FF2B5EF4-FFF2-40B4-BE49-F238E27FC236}">
                <a16:creationId xmlns:a16="http://schemas.microsoft.com/office/drawing/2014/main" id="{14046B6D-2505-904A-D4E8-082F5B8F0D9B}"/>
              </a:ext>
            </a:extLst>
          </p:cNvPr>
          <p:cNvSpPr/>
          <p:nvPr/>
        </p:nvSpPr>
        <p:spPr>
          <a:xfrm>
            <a:off x="290866" y="1488428"/>
            <a:ext cx="3166853" cy="25989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err="1"/>
          </a:p>
        </p:txBody>
      </p:sp>
    </p:spTree>
    <p:extLst>
      <p:ext uri="{BB962C8B-B14F-4D97-AF65-F5344CB8AC3E}">
        <p14:creationId xmlns:p14="http://schemas.microsoft.com/office/powerpoint/2010/main" val="3351123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122521-3606-8855-33E1-FA130F97C1F7}"/>
              </a:ext>
            </a:extLst>
          </p:cNvPr>
          <p:cNvSpPr/>
          <p:nvPr/>
        </p:nvSpPr>
        <p:spPr>
          <a:xfrm>
            <a:off x="9348047" y="1642777"/>
            <a:ext cx="2371345" cy="24991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D8F1A940-7F6C-B6DF-7E2D-69A299D518C7}"/>
              </a:ext>
            </a:extLst>
          </p:cNvPr>
          <p:cNvSpPr txBox="1"/>
          <p:nvPr/>
        </p:nvSpPr>
        <p:spPr>
          <a:xfrm>
            <a:off x="739171" y="681310"/>
            <a:ext cx="1769165" cy="1015663"/>
          </a:xfrm>
          <a:prstGeom prst="rect">
            <a:avLst/>
          </a:prstGeom>
          <a:noFill/>
        </p:spPr>
        <p:txBody>
          <a:bodyPr wrap="square" lIns="0" rIns="0" rtlCol="0">
            <a:spAutoFit/>
          </a:bodyPr>
          <a:lstStyle/>
          <a:p>
            <a:pPr algn="ctr"/>
            <a:r>
              <a:rPr lang="en-US" sz="6000" b="1" dirty="0">
                <a:latin typeface="Amazon Ember" panose="020B0603020204020204" pitchFamily="34" charset="0"/>
                <a:ea typeface="Amazon Ember" panose="020B0603020204020204" pitchFamily="34" charset="0"/>
                <a:cs typeface="Amazon Ember" panose="020B0603020204020204" pitchFamily="34" charset="0"/>
              </a:rPr>
              <a:t>KB</a:t>
            </a:r>
          </a:p>
        </p:txBody>
      </p:sp>
      <p:pic>
        <p:nvPicPr>
          <p:cNvPr id="4" name="Picture 3">
            <a:extLst>
              <a:ext uri="{FF2B5EF4-FFF2-40B4-BE49-F238E27FC236}">
                <a16:creationId xmlns:a16="http://schemas.microsoft.com/office/drawing/2014/main" id="{F1BF327E-209C-86BD-CE4B-98B1C0111CB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24059" y="1817712"/>
            <a:ext cx="2643808" cy="1982856"/>
          </a:xfrm>
          <a:prstGeom prst="rect">
            <a:avLst/>
          </a:prstGeom>
          <a:effectLst>
            <a:outerShdw blurRad="50800" dist="50800" dir="5400000" algn="ctr" rotWithShape="0">
              <a:srgbClr val="000000"/>
            </a:outerShdw>
          </a:effectLst>
        </p:spPr>
      </p:pic>
      <p:sp>
        <p:nvSpPr>
          <p:cNvPr id="5" name="TextBox 4">
            <a:extLst>
              <a:ext uri="{FF2B5EF4-FFF2-40B4-BE49-F238E27FC236}">
                <a16:creationId xmlns:a16="http://schemas.microsoft.com/office/drawing/2014/main" id="{2D5D52E8-786A-C6CC-B7EB-E626BAB65F75}"/>
              </a:ext>
            </a:extLst>
          </p:cNvPr>
          <p:cNvSpPr txBox="1"/>
          <p:nvPr/>
        </p:nvSpPr>
        <p:spPr>
          <a:xfrm>
            <a:off x="136329" y="4257787"/>
            <a:ext cx="2974848" cy="646331"/>
          </a:xfrm>
          <a:prstGeom prst="rect">
            <a:avLst/>
          </a:prstGeom>
          <a:noFill/>
        </p:spPr>
        <p:txBody>
          <a:bodyPr wrap="square" lIns="0" rIns="0" rtlCol="0">
            <a:spAutoFit/>
          </a:bodyPr>
          <a:lstStyle/>
          <a:p>
            <a:pPr algn="ctr"/>
            <a:r>
              <a:rPr lang="en-US" sz="1800" b="1" dirty="0">
                <a:latin typeface="Amazon Ember" panose="020B0603020204020204" pitchFamily="34" charset="0"/>
                <a:ea typeface="Amazon Ember" panose="020B0603020204020204" pitchFamily="34" charset="0"/>
                <a:cs typeface="Amazon Ember" panose="020B0603020204020204" pitchFamily="34" charset="0"/>
              </a:rPr>
              <a:t>The first PC, the IBM PC, launches with 64KB RAM.</a:t>
            </a:r>
          </a:p>
        </p:txBody>
      </p:sp>
      <p:sp>
        <p:nvSpPr>
          <p:cNvPr id="6" name="TextBox 5">
            <a:extLst>
              <a:ext uri="{FF2B5EF4-FFF2-40B4-BE49-F238E27FC236}">
                <a16:creationId xmlns:a16="http://schemas.microsoft.com/office/drawing/2014/main" id="{071114EB-C84C-CE6E-4514-B3B1CB3851B8}"/>
              </a:ext>
            </a:extLst>
          </p:cNvPr>
          <p:cNvSpPr txBox="1"/>
          <p:nvPr/>
        </p:nvSpPr>
        <p:spPr>
          <a:xfrm>
            <a:off x="3890141" y="681310"/>
            <a:ext cx="1769165" cy="1015663"/>
          </a:xfrm>
          <a:prstGeom prst="rect">
            <a:avLst/>
          </a:prstGeom>
          <a:noFill/>
        </p:spPr>
        <p:txBody>
          <a:bodyPr wrap="square" lIns="0" rIns="0" rtlCol="0">
            <a:spAutoFit/>
          </a:bodyPr>
          <a:lstStyle/>
          <a:p>
            <a:pPr algn="ctr"/>
            <a:r>
              <a:rPr lang="en-US" sz="6000" b="1" dirty="0">
                <a:latin typeface="Amazon Ember" panose="020B0603020204020204" pitchFamily="34" charset="0"/>
                <a:ea typeface="Amazon Ember" panose="020B0603020204020204" pitchFamily="34" charset="0"/>
                <a:cs typeface="Amazon Ember" panose="020B0603020204020204" pitchFamily="34" charset="0"/>
              </a:rPr>
              <a:t>MB</a:t>
            </a:r>
          </a:p>
        </p:txBody>
      </p:sp>
      <p:sp>
        <p:nvSpPr>
          <p:cNvPr id="7" name="TextBox 6">
            <a:extLst>
              <a:ext uri="{FF2B5EF4-FFF2-40B4-BE49-F238E27FC236}">
                <a16:creationId xmlns:a16="http://schemas.microsoft.com/office/drawing/2014/main" id="{A763FD43-4711-623D-0EB9-B4DAE5BF8656}"/>
              </a:ext>
            </a:extLst>
          </p:cNvPr>
          <p:cNvSpPr txBox="1"/>
          <p:nvPr/>
        </p:nvSpPr>
        <p:spPr>
          <a:xfrm>
            <a:off x="136329" y="5046437"/>
            <a:ext cx="2974848" cy="830997"/>
          </a:xfrm>
          <a:prstGeom prst="rect">
            <a:avLst/>
          </a:prstGeom>
          <a:noFill/>
        </p:spPr>
        <p:txBody>
          <a:bodyPr wrap="square" lIns="0" rIns="0" rtlCol="0">
            <a:spAutoFit/>
          </a:bodyPr>
          <a:lstStyle/>
          <a:p>
            <a:pPr algn="ctr"/>
            <a:r>
              <a:rPr lang="en-US" sz="4800" dirty="0">
                <a:latin typeface="Amazon Ember" panose="020B0603020204020204" pitchFamily="34" charset="0"/>
                <a:ea typeface="Amazon Ember" panose="020B0603020204020204" pitchFamily="34" charset="0"/>
                <a:cs typeface="Amazon Ember" panose="020B0603020204020204" pitchFamily="34" charset="0"/>
              </a:rPr>
              <a:t>1981</a:t>
            </a:r>
          </a:p>
        </p:txBody>
      </p:sp>
      <p:sp>
        <p:nvSpPr>
          <p:cNvPr id="8" name="TextBox 7">
            <a:extLst>
              <a:ext uri="{FF2B5EF4-FFF2-40B4-BE49-F238E27FC236}">
                <a16:creationId xmlns:a16="http://schemas.microsoft.com/office/drawing/2014/main" id="{8AC0075C-ECA2-D7CF-9126-DFF06F860074}"/>
              </a:ext>
            </a:extLst>
          </p:cNvPr>
          <p:cNvSpPr txBox="1"/>
          <p:nvPr/>
        </p:nvSpPr>
        <p:spPr>
          <a:xfrm>
            <a:off x="3208049" y="5046437"/>
            <a:ext cx="2974848" cy="830997"/>
          </a:xfrm>
          <a:prstGeom prst="rect">
            <a:avLst/>
          </a:prstGeom>
          <a:noFill/>
        </p:spPr>
        <p:txBody>
          <a:bodyPr wrap="square" lIns="0" rIns="0" rtlCol="0">
            <a:spAutoFit/>
          </a:bodyPr>
          <a:lstStyle/>
          <a:p>
            <a:pPr algn="ctr"/>
            <a:r>
              <a:rPr lang="en-US" sz="4800" dirty="0">
                <a:latin typeface="Amazon Ember" panose="020B0603020204020204" pitchFamily="34" charset="0"/>
                <a:ea typeface="Amazon Ember" panose="020B0603020204020204" pitchFamily="34" charset="0"/>
                <a:cs typeface="Amazon Ember" panose="020B0603020204020204" pitchFamily="34" charset="0"/>
              </a:rPr>
              <a:t>1994</a:t>
            </a:r>
          </a:p>
        </p:txBody>
      </p:sp>
      <p:sp>
        <p:nvSpPr>
          <p:cNvPr id="9" name="TextBox 8">
            <a:extLst>
              <a:ext uri="{FF2B5EF4-FFF2-40B4-BE49-F238E27FC236}">
                <a16:creationId xmlns:a16="http://schemas.microsoft.com/office/drawing/2014/main" id="{9CAE9A6B-58A8-C622-A0DD-CF38B062DA4F}"/>
              </a:ext>
            </a:extLst>
          </p:cNvPr>
          <p:cNvSpPr txBox="1"/>
          <p:nvPr/>
        </p:nvSpPr>
        <p:spPr>
          <a:xfrm>
            <a:off x="3141656" y="4257788"/>
            <a:ext cx="2974848" cy="646331"/>
          </a:xfrm>
          <a:prstGeom prst="rect">
            <a:avLst/>
          </a:prstGeom>
          <a:noFill/>
        </p:spPr>
        <p:txBody>
          <a:bodyPr wrap="square" lIns="0" rIns="0" rtlCol="0">
            <a:spAutoFit/>
          </a:bodyPr>
          <a:lstStyle/>
          <a:p>
            <a:pPr algn="ctr"/>
            <a:r>
              <a:rPr lang="en-US" sz="1800" b="1" dirty="0">
                <a:latin typeface="Amazon Ember" panose="020B0603020204020204" pitchFamily="34" charset="0"/>
                <a:ea typeface="Amazon Ember" panose="020B0603020204020204" pitchFamily="34" charset="0"/>
                <a:cs typeface="Amazon Ember" panose="020B0603020204020204" pitchFamily="34" charset="0"/>
              </a:rPr>
              <a:t>The first 100MB Zip Disks launched.</a:t>
            </a:r>
          </a:p>
        </p:txBody>
      </p:sp>
      <p:pic>
        <p:nvPicPr>
          <p:cNvPr id="10" name="Picture 9">
            <a:extLst>
              <a:ext uri="{FF2B5EF4-FFF2-40B4-BE49-F238E27FC236}">
                <a16:creationId xmlns:a16="http://schemas.microsoft.com/office/drawing/2014/main" id="{773C8029-5E19-D540-081D-331431EA1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4224" y="1618642"/>
            <a:ext cx="2380996" cy="2380996"/>
          </a:xfrm>
          <a:prstGeom prst="rect">
            <a:avLst/>
          </a:prstGeom>
        </p:spPr>
      </p:pic>
      <p:sp>
        <p:nvSpPr>
          <p:cNvPr id="11" name="TextBox 10">
            <a:extLst>
              <a:ext uri="{FF2B5EF4-FFF2-40B4-BE49-F238E27FC236}">
                <a16:creationId xmlns:a16="http://schemas.microsoft.com/office/drawing/2014/main" id="{BFFA4669-54D8-26A9-46D2-70F678FDF8B8}"/>
              </a:ext>
            </a:extLst>
          </p:cNvPr>
          <p:cNvSpPr txBox="1"/>
          <p:nvPr/>
        </p:nvSpPr>
        <p:spPr>
          <a:xfrm>
            <a:off x="6856308" y="681310"/>
            <a:ext cx="1769165" cy="1015663"/>
          </a:xfrm>
          <a:prstGeom prst="rect">
            <a:avLst/>
          </a:prstGeom>
          <a:noFill/>
        </p:spPr>
        <p:txBody>
          <a:bodyPr wrap="square" lIns="0" rIns="0" rtlCol="0">
            <a:spAutoFit/>
          </a:bodyPr>
          <a:lstStyle/>
          <a:p>
            <a:pPr algn="ctr"/>
            <a:r>
              <a:rPr lang="en-US" sz="6000" b="1" dirty="0">
                <a:latin typeface="Amazon Ember" panose="020B0603020204020204" pitchFamily="34" charset="0"/>
                <a:ea typeface="Amazon Ember" panose="020B0603020204020204" pitchFamily="34" charset="0"/>
                <a:cs typeface="Amazon Ember" panose="020B0603020204020204" pitchFamily="34" charset="0"/>
              </a:rPr>
              <a:t>GB</a:t>
            </a:r>
          </a:p>
        </p:txBody>
      </p:sp>
      <p:pic>
        <p:nvPicPr>
          <p:cNvPr id="12" name="Picture 11">
            <a:extLst>
              <a:ext uri="{FF2B5EF4-FFF2-40B4-BE49-F238E27FC236}">
                <a16:creationId xmlns:a16="http://schemas.microsoft.com/office/drawing/2014/main" id="{678E8B28-6AD2-5C53-A783-65D4F2F02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0092" y="1642776"/>
            <a:ext cx="1981598" cy="2499180"/>
          </a:xfrm>
          <a:prstGeom prst="rect">
            <a:avLst/>
          </a:prstGeom>
        </p:spPr>
      </p:pic>
      <p:sp>
        <p:nvSpPr>
          <p:cNvPr id="13" name="TextBox 12">
            <a:extLst>
              <a:ext uri="{FF2B5EF4-FFF2-40B4-BE49-F238E27FC236}">
                <a16:creationId xmlns:a16="http://schemas.microsoft.com/office/drawing/2014/main" id="{D8BEA173-9000-0275-4347-D7A50876076D}"/>
              </a:ext>
            </a:extLst>
          </p:cNvPr>
          <p:cNvSpPr txBox="1"/>
          <p:nvPr/>
        </p:nvSpPr>
        <p:spPr>
          <a:xfrm>
            <a:off x="6293287" y="4257788"/>
            <a:ext cx="2974848" cy="646331"/>
          </a:xfrm>
          <a:prstGeom prst="rect">
            <a:avLst/>
          </a:prstGeom>
          <a:noFill/>
        </p:spPr>
        <p:txBody>
          <a:bodyPr wrap="square" lIns="0" rIns="0" rtlCol="0">
            <a:spAutoFit/>
          </a:bodyPr>
          <a:lstStyle/>
          <a:p>
            <a:pPr algn="ctr"/>
            <a:r>
              <a:rPr lang="en-US" sz="1800" b="1" dirty="0">
                <a:latin typeface="Amazon Ember" panose="020B0603020204020204" pitchFamily="34" charset="0"/>
                <a:ea typeface="Amazon Ember" panose="020B0603020204020204" pitchFamily="34" charset="0"/>
                <a:cs typeface="Amazon Ember" panose="020B0603020204020204" pitchFamily="34" charset="0"/>
              </a:rPr>
              <a:t>The first DVD is launched with 4.8GB capacity.</a:t>
            </a:r>
          </a:p>
        </p:txBody>
      </p:sp>
      <p:sp>
        <p:nvSpPr>
          <p:cNvPr id="14" name="TextBox 13">
            <a:extLst>
              <a:ext uri="{FF2B5EF4-FFF2-40B4-BE49-F238E27FC236}">
                <a16:creationId xmlns:a16="http://schemas.microsoft.com/office/drawing/2014/main" id="{F4A0DA17-23C6-858C-288E-DC4C138ADCC6}"/>
              </a:ext>
            </a:extLst>
          </p:cNvPr>
          <p:cNvSpPr txBox="1"/>
          <p:nvPr/>
        </p:nvSpPr>
        <p:spPr>
          <a:xfrm>
            <a:off x="6116504" y="5046437"/>
            <a:ext cx="2974848" cy="830997"/>
          </a:xfrm>
          <a:prstGeom prst="rect">
            <a:avLst/>
          </a:prstGeom>
          <a:noFill/>
        </p:spPr>
        <p:txBody>
          <a:bodyPr wrap="square" lIns="0" rIns="0" rtlCol="0">
            <a:spAutoFit/>
          </a:bodyPr>
          <a:lstStyle/>
          <a:p>
            <a:pPr algn="ctr"/>
            <a:r>
              <a:rPr lang="en-US" sz="4800" dirty="0">
                <a:latin typeface="Amazon Ember" panose="020B0603020204020204" pitchFamily="34" charset="0"/>
                <a:ea typeface="Amazon Ember" panose="020B0603020204020204" pitchFamily="34" charset="0"/>
                <a:cs typeface="Amazon Ember" panose="020B0603020204020204" pitchFamily="34" charset="0"/>
              </a:rPr>
              <a:t>1996</a:t>
            </a:r>
          </a:p>
        </p:txBody>
      </p:sp>
      <p:sp>
        <p:nvSpPr>
          <p:cNvPr id="15" name="TextBox 14">
            <a:extLst>
              <a:ext uri="{FF2B5EF4-FFF2-40B4-BE49-F238E27FC236}">
                <a16:creationId xmlns:a16="http://schemas.microsoft.com/office/drawing/2014/main" id="{DD4299A2-EFE2-EE4E-4775-FF5F5672B996}"/>
              </a:ext>
            </a:extLst>
          </p:cNvPr>
          <p:cNvSpPr txBox="1"/>
          <p:nvPr/>
        </p:nvSpPr>
        <p:spPr>
          <a:xfrm>
            <a:off x="9655034" y="681310"/>
            <a:ext cx="1769165" cy="1015663"/>
          </a:xfrm>
          <a:prstGeom prst="rect">
            <a:avLst/>
          </a:prstGeom>
          <a:noFill/>
        </p:spPr>
        <p:txBody>
          <a:bodyPr wrap="square" lIns="0" rIns="0" rtlCol="0">
            <a:spAutoFit/>
          </a:bodyPr>
          <a:lstStyle/>
          <a:p>
            <a:pPr algn="ctr"/>
            <a:r>
              <a:rPr lang="en-US" sz="6000" b="1" dirty="0">
                <a:latin typeface="Amazon Ember" panose="020B0603020204020204" pitchFamily="34" charset="0"/>
                <a:ea typeface="Amazon Ember" panose="020B0603020204020204" pitchFamily="34" charset="0"/>
                <a:cs typeface="Amazon Ember" panose="020B0603020204020204" pitchFamily="34" charset="0"/>
              </a:rPr>
              <a:t>TB</a:t>
            </a:r>
          </a:p>
        </p:txBody>
      </p:sp>
      <p:sp>
        <p:nvSpPr>
          <p:cNvPr id="16" name="TextBox 15">
            <a:extLst>
              <a:ext uri="{FF2B5EF4-FFF2-40B4-BE49-F238E27FC236}">
                <a16:creationId xmlns:a16="http://schemas.microsoft.com/office/drawing/2014/main" id="{B6B2DDC8-F2BC-EC92-6F75-B0AC8B13D882}"/>
              </a:ext>
            </a:extLst>
          </p:cNvPr>
          <p:cNvSpPr txBox="1"/>
          <p:nvPr/>
        </p:nvSpPr>
        <p:spPr>
          <a:xfrm>
            <a:off x="9451678" y="4257788"/>
            <a:ext cx="2170178" cy="646331"/>
          </a:xfrm>
          <a:prstGeom prst="rect">
            <a:avLst/>
          </a:prstGeom>
          <a:noFill/>
        </p:spPr>
        <p:txBody>
          <a:bodyPr wrap="square" lIns="0" rIns="0" rtlCol="0">
            <a:spAutoFit/>
          </a:bodyPr>
          <a:lstStyle/>
          <a:p>
            <a:pPr algn="ctr"/>
            <a:r>
              <a:rPr lang="en-US" sz="1800" b="1" dirty="0">
                <a:latin typeface="Amazon Ember" panose="020B0603020204020204" pitchFamily="34" charset="0"/>
                <a:ea typeface="Amazon Ember" panose="020B0603020204020204" pitchFamily="34" charset="0"/>
                <a:cs typeface="Amazon Ember" panose="020B0603020204020204" pitchFamily="34" charset="0"/>
              </a:rPr>
              <a:t>Kingston releases a 1TB </a:t>
            </a:r>
            <a:r>
              <a:rPr lang="en-US" sz="1800" b="1" dirty="0" err="1">
                <a:latin typeface="Amazon Ember" panose="020B0603020204020204" pitchFamily="34" charset="0"/>
                <a:ea typeface="Amazon Ember" panose="020B0603020204020204" pitchFamily="34" charset="0"/>
                <a:cs typeface="Amazon Ember" panose="020B0603020204020204" pitchFamily="34" charset="0"/>
              </a:rPr>
              <a:t>usb</a:t>
            </a:r>
            <a:r>
              <a:rPr lang="en-US" sz="1800" b="1" dirty="0">
                <a:latin typeface="Amazon Ember" panose="020B0603020204020204" pitchFamily="34" charset="0"/>
                <a:ea typeface="Amazon Ember" panose="020B0603020204020204" pitchFamily="34" charset="0"/>
                <a:cs typeface="Amazon Ember" panose="020B0603020204020204" pitchFamily="34" charset="0"/>
              </a:rPr>
              <a:t> stick.</a:t>
            </a:r>
          </a:p>
        </p:txBody>
      </p:sp>
      <p:sp>
        <p:nvSpPr>
          <p:cNvPr id="17" name="TextBox 16">
            <a:extLst>
              <a:ext uri="{FF2B5EF4-FFF2-40B4-BE49-F238E27FC236}">
                <a16:creationId xmlns:a16="http://schemas.microsoft.com/office/drawing/2014/main" id="{9C2F9CFB-4CD6-89A8-3DAE-65FFBA3EF4E7}"/>
              </a:ext>
            </a:extLst>
          </p:cNvPr>
          <p:cNvSpPr txBox="1"/>
          <p:nvPr/>
        </p:nvSpPr>
        <p:spPr>
          <a:xfrm>
            <a:off x="9024959" y="5046437"/>
            <a:ext cx="2974848" cy="830997"/>
          </a:xfrm>
          <a:prstGeom prst="rect">
            <a:avLst/>
          </a:prstGeom>
          <a:noFill/>
        </p:spPr>
        <p:txBody>
          <a:bodyPr wrap="square" lIns="0" rIns="0" rtlCol="0">
            <a:spAutoFit/>
          </a:bodyPr>
          <a:lstStyle/>
          <a:p>
            <a:pPr algn="ctr"/>
            <a:r>
              <a:rPr lang="en-US" sz="4800" dirty="0">
                <a:latin typeface="Amazon Ember" panose="020B0603020204020204" pitchFamily="34" charset="0"/>
                <a:ea typeface="Amazon Ember" panose="020B0603020204020204" pitchFamily="34" charset="0"/>
                <a:cs typeface="Amazon Ember" panose="020B0603020204020204" pitchFamily="34" charset="0"/>
              </a:rPr>
              <a:t>2013</a:t>
            </a:r>
          </a:p>
        </p:txBody>
      </p:sp>
      <p:pic>
        <p:nvPicPr>
          <p:cNvPr id="18" name="Picture 17">
            <a:extLst>
              <a:ext uri="{FF2B5EF4-FFF2-40B4-BE49-F238E27FC236}">
                <a16:creationId xmlns:a16="http://schemas.microsoft.com/office/drawing/2014/main" id="{8CEAD01C-D5E0-FA9B-DAEA-CFB9C39ED5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2722" y="2160173"/>
            <a:ext cx="2319322" cy="1511300"/>
          </a:xfrm>
          <a:prstGeom prst="rect">
            <a:avLst/>
          </a:prstGeom>
        </p:spPr>
      </p:pic>
    </p:spTree>
    <p:extLst>
      <p:ext uri="{BB962C8B-B14F-4D97-AF65-F5344CB8AC3E}">
        <p14:creationId xmlns:p14="http://schemas.microsoft.com/office/powerpoint/2010/main" val="365684918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3850967" y="774560"/>
            <a:ext cx="4286865" cy="1077218"/>
          </a:xfrm>
          <a:prstGeom prst="rect">
            <a:avLst/>
          </a:prstGeom>
          <a:noFill/>
        </p:spPr>
        <p:txBody>
          <a:bodyPr wrap="square" lIns="0" rIns="0" rtlCol="0">
            <a:spAutoFit/>
          </a:bodyPr>
          <a:lstStyle/>
          <a:p>
            <a:pPr algn="ctr"/>
            <a:r>
              <a:rPr kumimoji="1" lang="en-GB" altLang="ja-JP" sz="6400" b="1" dirty="0"/>
              <a:t>RAG</a:t>
            </a:r>
            <a:endParaRPr kumimoji="1" lang="ja-JP" altLang="en-US" sz="6400" b="1" dirty="0" err="1"/>
          </a:p>
        </p:txBody>
      </p:sp>
      <p:sp>
        <p:nvSpPr>
          <p:cNvPr id="5" name="Down Arrow 4">
            <a:extLst>
              <a:ext uri="{FF2B5EF4-FFF2-40B4-BE49-F238E27FC236}">
                <a16:creationId xmlns:a16="http://schemas.microsoft.com/office/drawing/2014/main" id="{CA59EBB4-2C1B-A2FF-A617-66AAA7DD6751}"/>
              </a:ext>
            </a:extLst>
          </p:cNvPr>
          <p:cNvSpPr/>
          <p:nvPr/>
        </p:nvSpPr>
        <p:spPr>
          <a:xfrm>
            <a:off x="7198808" y="3805805"/>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B887E0E6-DEE1-9A5B-0B81-342EBAE13593}"/>
              </a:ext>
            </a:extLst>
          </p:cNvPr>
          <p:cNvSpPr txBox="1"/>
          <p:nvPr/>
        </p:nvSpPr>
        <p:spPr>
          <a:xfrm>
            <a:off x="6043874" y="1221810"/>
            <a:ext cx="3021781" cy="995016"/>
          </a:xfrm>
          <a:prstGeom prst="rect">
            <a:avLst/>
          </a:prstGeom>
          <a:noFill/>
        </p:spPr>
        <p:txBody>
          <a:bodyPr wrap="square" lIns="0" rIns="0" rtlCol="0">
            <a:spAutoFit/>
          </a:bodyPr>
          <a:lstStyle/>
          <a:p>
            <a:pPr algn="ctr"/>
            <a:r>
              <a:rPr kumimoji="1" lang="en-GB" altLang="ja-JP" sz="2933" b="1" dirty="0"/>
              <a:t>Vector</a:t>
            </a:r>
          </a:p>
          <a:p>
            <a:pPr algn="ctr"/>
            <a:r>
              <a:rPr kumimoji="1" lang="en-GB" altLang="ja-JP" sz="2933" b="1" dirty="0"/>
              <a:t> Database</a:t>
            </a:r>
            <a:endParaRPr kumimoji="1" lang="ja-JP" altLang="en-US" sz="2933" b="1" dirty="0" err="1"/>
          </a:p>
        </p:txBody>
      </p:sp>
      <p:sp>
        <p:nvSpPr>
          <p:cNvPr id="7" name="Down Arrow 6">
            <a:extLst>
              <a:ext uri="{FF2B5EF4-FFF2-40B4-BE49-F238E27FC236}">
                <a16:creationId xmlns:a16="http://schemas.microsoft.com/office/drawing/2014/main" id="{576DEE8C-5AF6-C4D2-BA19-36DFEE7D8CB0}"/>
              </a:ext>
            </a:extLst>
          </p:cNvPr>
          <p:cNvSpPr/>
          <p:nvPr/>
        </p:nvSpPr>
        <p:spPr>
          <a:xfrm rot="16200000">
            <a:off x="5542412" y="1954652"/>
            <a:ext cx="694813" cy="149840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8" name="TextBox 7">
            <a:extLst>
              <a:ext uri="{FF2B5EF4-FFF2-40B4-BE49-F238E27FC236}">
                <a16:creationId xmlns:a16="http://schemas.microsoft.com/office/drawing/2014/main" id="{CFF442E6-0A68-4D3C-AB8C-15B639D3C1F4}"/>
              </a:ext>
            </a:extLst>
          </p:cNvPr>
          <p:cNvSpPr txBox="1"/>
          <p:nvPr/>
        </p:nvSpPr>
        <p:spPr>
          <a:xfrm>
            <a:off x="9414101" y="5156593"/>
            <a:ext cx="2547256" cy="1200329"/>
          </a:xfrm>
          <a:prstGeom prst="rect">
            <a:avLst/>
          </a:prstGeom>
          <a:noFill/>
        </p:spPr>
        <p:txBody>
          <a:bodyPr wrap="square" lIns="0" rIns="0" rtlCol="0">
            <a:spAutoFit/>
          </a:bodyPr>
          <a:lstStyle/>
          <a:p>
            <a:pPr algn="ctr"/>
            <a:r>
              <a:rPr kumimoji="1" lang="en-GB" altLang="ja-JP" sz="3600" b="1" dirty="0"/>
              <a:t>Foundation </a:t>
            </a:r>
          </a:p>
          <a:p>
            <a:pPr algn="ctr"/>
            <a:r>
              <a:rPr kumimoji="1" lang="en-GB" altLang="ja-JP" sz="3600" b="1" dirty="0"/>
              <a:t>Model</a:t>
            </a:r>
            <a:endParaRPr kumimoji="1" lang="ja-JP" altLang="en-US" sz="36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374247" y="2356447"/>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a:off x="2089263" y="2592580"/>
            <a:ext cx="1074139"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1" name="TextBox 10">
            <a:extLst>
              <a:ext uri="{FF2B5EF4-FFF2-40B4-BE49-F238E27FC236}">
                <a16:creationId xmlns:a16="http://schemas.microsoft.com/office/drawing/2014/main" id="{BA06EB33-DA2C-7BC8-3630-9D2BE3348BC1}"/>
              </a:ext>
            </a:extLst>
          </p:cNvPr>
          <p:cNvSpPr txBox="1"/>
          <p:nvPr/>
        </p:nvSpPr>
        <p:spPr>
          <a:xfrm>
            <a:off x="6255669" y="4451256"/>
            <a:ext cx="2598187" cy="461665"/>
          </a:xfrm>
          <a:prstGeom prst="rect">
            <a:avLst/>
          </a:prstGeom>
          <a:noFill/>
        </p:spPr>
        <p:txBody>
          <a:bodyPr wrap="square" rtlCol="0">
            <a:spAutoFit/>
          </a:bodyPr>
          <a:lstStyle/>
          <a:p>
            <a:pPr algn="ctr"/>
            <a:r>
              <a:rPr lang="en-US" sz="2400" dirty="0"/>
              <a:t>retrieved vectors</a:t>
            </a:r>
          </a:p>
        </p:txBody>
      </p:sp>
      <p:sp>
        <p:nvSpPr>
          <p:cNvPr id="12" name="TextBox 11">
            <a:extLst>
              <a:ext uri="{FF2B5EF4-FFF2-40B4-BE49-F238E27FC236}">
                <a16:creationId xmlns:a16="http://schemas.microsoft.com/office/drawing/2014/main" id="{A5FCC84E-4F0F-D5B1-8E35-58BDF800514C}"/>
              </a:ext>
            </a:extLst>
          </p:cNvPr>
          <p:cNvSpPr txBox="1"/>
          <p:nvPr/>
        </p:nvSpPr>
        <p:spPr>
          <a:xfrm>
            <a:off x="253923" y="4099583"/>
            <a:ext cx="2552171" cy="2062103"/>
          </a:xfrm>
          <a:prstGeom prst="rect">
            <a:avLst/>
          </a:prstGeom>
          <a:solidFill>
            <a:schemeClr val="accent6"/>
          </a:solidFill>
        </p:spPr>
        <p:txBody>
          <a:bodyPr wrap="square" rtlCol="0">
            <a:spAutoFit/>
          </a:bodyPr>
          <a:lstStyle/>
          <a:p>
            <a:pPr algn="ctr"/>
            <a:r>
              <a:rPr lang="en-US" sz="3200" dirty="0"/>
              <a:t>User prompt</a:t>
            </a:r>
          </a:p>
          <a:p>
            <a:pPr algn="ctr"/>
            <a:r>
              <a:rPr lang="en-US" sz="3200" dirty="0"/>
              <a:t>+</a:t>
            </a:r>
          </a:p>
          <a:p>
            <a:pPr algn="ctr"/>
            <a:r>
              <a:rPr lang="en-US" sz="3200" dirty="0"/>
              <a:t>retrieved text</a:t>
            </a:r>
          </a:p>
        </p:txBody>
      </p:sp>
      <p:pic>
        <p:nvPicPr>
          <p:cNvPr id="18" name="Picture 17">
            <a:extLst>
              <a:ext uri="{FF2B5EF4-FFF2-40B4-BE49-F238E27FC236}">
                <a16:creationId xmlns:a16="http://schemas.microsoft.com/office/drawing/2014/main" id="{84C650F7-2513-3A20-E8D5-22118407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12" y="2171544"/>
            <a:ext cx="1498406" cy="1498406"/>
          </a:xfrm>
          <a:prstGeom prst="rect">
            <a:avLst/>
          </a:prstGeom>
        </p:spPr>
      </p:pic>
      <p:sp>
        <p:nvSpPr>
          <p:cNvPr id="19" name="TextBox 18">
            <a:extLst>
              <a:ext uri="{FF2B5EF4-FFF2-40B4-BE49-F238E27FC236}">
                <a16:creationId xmlns:a16="http://schemas.microsoft.com/office/drawing/2014/main" id="{31A1D327-8BA2-F836-454A-CA3066A1AF6A}"/>
              </a:ext>
            </a:extLst>
          </p:cNvPr>
          <p:cNvSpPr txBox="1"/>
          <p:nvPr/>
        </p:nvSpPr>
        <p:spPr>
          <a:xfrm>
            <a:off x="1392294" y="2029354"/>
            <a:ext cx="2138518" cy="461665"/>
          </a:xfrm>
          <a:prstGeom prst="rect">
            <a:avLst/>
          </a:prstGeom>
          <a:noFill/>
        </p:spPr>
        <p:txBody>
          <a:bodyPr wrap="square" rtlCol="0">
            <a:spAutoFit/>
          </a:bodyPr>
          <a:lstStyle/>
          <a:p>
            <a:pPr algn="ctr"/>
            <a:r>
              <a:rPr lang="en-US" sz="2400" dirty="0"/>
              <a:t>User prompt</a:t>
            </a:r>
          </a:p>
        </p:txBody>
      </p:sp>
      <p:grpSp>
        <p:nvGrpSpPr>
          <p:cNvPr id="29" name="Group 28">
            <a:extLst>
              <a:ext uri="{FF2B5EF4-FFF2-40B4-BE49-F238E27FC236}">
                <a16:creationId xmlns:a16="http://schemas.microsoft.com/office/drawing/2014/main" id="{825E5002-BA05-E7FE-BE5F-99DE89124B4B}"/>
              </a:ext>
            </a:extLst>
          </p:cNvPr>
          <p:cNvGrpSpPr/>
          <p:nvPr/>
        </p:nvGrpSpPr>
        <p:grpSpPr>
          <a:xfrm>
            <a:off x="9143656" y="195899"/>
            <a:ext cx="3021781" cy="1898919"/>
            <a:chOff x="298954" y="90907"/>
            <a:chExt cx="4532671" cy="2848379"/>
          </a:xfrm>
        </p:grpSpPr>
        <p:pic>
          <p:nvPicPr>
            <p:cNvPr id="21" name="Picture 20">
              <a:extLst>
                <a:ext uri="{FF2B5EF4-FFF2-40B4-BE49-F238E27FC236}">
                  <a16:creationId xmlns:a16="http://schemas.microsoft.com/office/drawing/2014/main" id="{2E981D17-7899-8E9B-9164-497F694A2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18" y="1265406"/>
              <a:ext cx="1172472" cy="1172472"/>
            </a:xfrm>
            <a:prstGeom prst="rect">
              <a:avLst/>
            </a:prstGeom>
          </p:spPr>
        </p:pic>
        <p:sp>
          <p:nvSpPr>
            <p:cNvPr id="22" name="TextBox 21">
              <a:extLst>
                <a:ext uri="{FF2B5EF4-FFF2-40B4-BE49-F238E27FC236}">
                  <a16:creationId xmlns:a16="http://schemas.microsoft.com/office/drawing/2014/main" id="{B22576DB-FE54-FCB7-59DD-E25222EB284F}"/>
                </a:ext>
              </a:extLst>
            </p:cNvPr>
            <p:cNvSpPr txBox="1"/>
            <p:nvPr/>
          </p:nvSpPr>
          <p:spPr>
            <a:xfrm>
              <a:off x="298954" y="90907"/>
              <a:ext cx="4532671" cy="815513"/>
            </a:xfrm>
            <a:prstGeom prst="rect">
              <a:avLst/>
            </a:prstGeom>
            <a:noFill/>
          </p:spPr>
          <p:txBody>
            <a:bodyPr wrap="square" lIns="0" rIns="0" rtlCol="0">
              <a:spAutoFit/>
            </a:bodyPr>
            <a:lstStyle/>
            <a:p>
              <a:pPr algn="ctr"/>
              <a:r>
                <a:rPr kumimoji="1" lang="en-GB" altLang="ja-JP" sz="2933" b="1" dirty="0"/>
                <a:t>Knowledge base</a:t>
              </a:r>
              <a:endParaRPr kumimoji="1" lang="ja-JP" altLang="en-US" sz="2933" b="1" dirty="0" err="1"/>
            </a:p>
          </p:txBody>
        </p:sp>
        <p:pic>
          <p:nvPicPr>
            <p:cNvPr id="24" name="Picture 23">
              <a:extLst>
                <a:ext uri="{FF2B5EF4-FFF2-40B4-BE49-F238E27FC236}">
                  <a16:creationId xmlns:a16="http://schemas.microsoft.com/office/drawing/2014/main" id="{CC58AF53-F87D-37DD-91B4-379FEF58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730" y="857228"/>
              <a:ext cx="1172472" cy="1172472"/>
            </a:xfrm>
            <a:prstGeom prst="rect">
              <a:avLst/>
            </a:prstGeom>
          </p:spPr>
        </p:pic>
        <p:pic>
          <p:nvPicPr>
            <p:cNvPr id="25" name="Picture 24">
              <a:extLst>
                <a:ext uri="{FF2B5EF4-FFF2-40B4-BE49-F238E27FC236}">
                  <a16:creationId xmlns:a16="http://schemas.microsoft.com/office/drawing/2014/main" id="{62571580-59A6-6E89-E85E-BB789E865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24" y="1379959"/>
              <a:ext cx="865772" cy="1063648"/>
            </a:xfrm>
            <a:prstGeom prst="rect">
              <a:avLst/>
            </a:prstGeom>
          </p:spPr>
        </p:pic>
        <p:pic>
          <p:nvPicPr>
            <p:cNvPr id="26" name="Picture 25">
              <a:extLst>
                <a:ext uri="{FF2B5EF4-FFF2-40B4-BE49-F238E27FC236}">
                  <a16:creationId xmlns:a16="http://schemas.microsoft.com/office/drawing/2014/main" id="{32EBA9DB-2494-B499-9808-D76E74454AED}"/>
                </a:ext>
              </a:extLst>
            </p:cNvPr>
            <p:cNvPicPr>
              <a:picLocks noChangeAspect="1"/>
            </p:cNvPicPr>
            <p:nvPr/>
          </p:nvPicPr>
          <p:blipFill rotWithShape="1">
            <a:blip r:embed="rId6">
              <a:extLst>
                <a:ext uri="{28A0092B-C50C-407E-A947-70E740481C1C}">
                  <a14:useLocalDpi xmlns:a14="http://schemas.microsoft.com/office/drawing/2010/main" val="0"/>
                </a:ext>
              </a:extLst>
            </a:blip>
            <a:srcRect l="7799" t="7805" r="7805"/>
            <a:stretch/>
          </p:blipFill>
          <p:spPr>
            <a:xfrm>
              <a:off x="1986363" y="1766813"/>
              <a:ext cx="1073294" cy="1172473"/>
            </a:xfrm>
            <a:prstGeom prst="rect">
              <a:avLst/>
            </a:prstGeom>
          </p:spPr>
        </p:pic>
      </p:grpSp>
      <p:sp>
        <p:nvSpPr>
          <p:cNvPr id="27" name="Rectangle 26">
            <a:extLst>
              <a:ext uri="{FF2B5EF4-FFF2-40B4-BE49-F238E27FC236}">
                <a16:creationId xmlns:a16="http://schemas.microsoft.com/office/drawing/2014/main" id="{0F00E72D-C609-C5BD-D78C-C4DDDF972B6D}"/>
              </a:ext>
            </a:extLst>
          </p:cNvPr>
          <p:cNvSpPr/>
          <p:nvPr/>
        </p:nvSpPr>
        <p:spPr>
          <a:xfrm>
            <a:off x="3402314" y="2219585"/>
            <a:ext cx="1598823"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0" name="Rectangle 29">
            <a:extLst>
              <a:ext uri="{FF2B5EF4-FFF2-40B4-BE49-F238E27FC236}">
                <a16:creationId xmlns:a16="http://schemas.microsoft.com/office/drawing/2014/main" id="{92912F7F-AE3B-98B1-C572-5C287994053F}"/>
              </a:ext>
            </a:extLst>
          </p:cNvPr>
          <p:cNvSpPr/>
          <p:nvPr/>
        </p:nvSpPr>
        <p:spPr>
          <a:xfrm>
            <a:off x="9881036" y="3231682"/>
            <a:ext cx="1680582"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1" name="TextBox 30">
            <a:extLst>
              <a:ext uri="{FF2B5EF4-FFF2-40B4-BE49-F238E27FC236}">
                <a16:creationId xmlns:a16="http://schemas.microsoft.com/office/drawing/2014/main" id="{05A9F963-F363-5EBB-125F-27F3AAA86D2C}"/>
              </a:ext>
            </a:extLst>
          </p:cNvPr>
          <p:cNvSpPr txBox="1"/>
          <p:nvPr/>
        </p:nvSpPr>
        <p:spPr>
          <a:xfrm>
            <a:off x="3396213" y="4438138"/>
            <a:ext cx="2598187" cy="461665"/>
          </a:xfrm>
          <a:prstGeom prst="rect">
            <a:avLst/>
          </a:prstGeom>
          <a:noFill/>
        </p:spPr>
        <p:txBody>
          <a:bodyPr wrap="square" rtlCol="0">
            <a:spAutoFit/>
          </a:bodyPr>
          <a:lstStyle/>
          <a:p>
            <a:pPr algn="ctr"/>
            <a:r>
              <a:rPr lang="en-US" sz="2400" dirty="0"/>
              <a:t>retrieved text</a:t>
            </a:r>
          </a:p>
        </p:txBody>
      </p:sp>
      <p:sp>
        <p:nvSpPr>
          <p:cNvPr id="32" name="TextBox 31">
            <a:extLst>
              <a:ext uri="{FF2B5EF4-FFF2-40B4-BE49-F238E27FC236}">
                <a16:creationId xmlns:a16="http://schemas.microsoft.com/office/drawing/2014/main" id="{30293555-AE54-3E95-5180-94D1EF15C166}"/>
              </a:ext>
            </a:extLst>
          </p:cNvPr>
          <p:cNvSpPr txBox="1"/>
          <p:nvPr/>
        </p:nvSpPr>
        <p:spPr>
          <a:xfrm>
            <a:off x="4500503" y="5579620"/>
            <a:ext cx="2138518" cy="461665"/>
          </a:xfrm>
          <a:prstGeom prst="rect">
            <a:avLst/>
          </a:prstGeom>
          <a:noFill/>
        </p:spPr>
        <p:txBody>
          <a:bodyPr wrap="square" rtlCol="0">
            <a:spAutoFit/>
          </a:bodyPr>
          <a:lstStyle/>
          <a:p>
            <a:pPr algn="ctr"/>
            <a:r>
              <a:rPr lang="en-US" sz="2400" dirty="0"/>
              <a:t>Final prompt</a:t>
            </a:r>
          </a:p>
        </p:txBody>
      </p:sp>
      <p:sp>
        <p:nvSpPr>
          <p:cNvPr id="33" name="Down Arrow 32">
            <a:extLst>
              <a:ext uri="{FF2B5EF4-FFF2-40B4-BE49-F238E27FC236}">
                <a16:creationId xmlns:a16="http://schemas.microsoft.com/office/drawing/2014/main" id="{F53BC4A8-3094-A600-2A87-DD54C42B20E0}"/>
              </a:ext>
            </a:extLst>
          </p:cNvPr>
          <p:cNvSpPr/>
          <p:nvPr/>
        </p:nvSpPr>
        <p:spPr>
          <a:xfrm rot="5400000">
            <a:off x="5621132" y="4373136"/>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4" name="Down Arrow 33">
            <a:extLst>
              <a:ext uri="{FF2B5EF4-FFF2-40B4-BE49-F238E27FC236}">
                <a16:creationId xmlns:a16="http://schemas.microsoft.com/office/drawing/2014/main" id="{4C2EF283-9B13-255C-74CC-D706B5839117}"/>
              </a:ext>
            </a:extLst>
          </p:cNvPr>
          <p:cNvSpPr/>
          <p:nvPr/>
        </p:nvSpPr>
        <p:spPr>
          <a:xfrm rot="5400000">
            <a:off x="2997083" y="4292151"/>
            <a:ext cx="694813" cy="7228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5" name="Right Arrow 34">
            <a:extLst>
              <a:ext uri="{FF2B5EF4-FFF2-40B4-BE49-F238E27FC236}">
                <a16:creationId xmlns:a16="http://schemas.microsoft.com/office/drawing/2014/main" id="{34D2D802-3904-CF3E-30A4-96EC5BA89E2C}"/>
              </a:ext>
            </a:extLst>
          </p:cNvPr>
          <p:cNvSpPr/>
          <p:nvPr/>
        </p:nvSpPr>
        <p:spPr>
          <a:xfrm rot="5400000">
            <a:off x="10050222" y="2305971"/>
            <a:ext cx="845549" cy="697285"/>
          </a:xfrm>
          <a:prstGeom prst="rightArrow">
            <a:avLst/>
          </a:pr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6" name="Right Arrow 35">
            <a:extLst>
              <a:ext uri="{FF2B5EF4-FFF2-40B4-BE49-F238E27FC236}">
                <a16:creationId xmlns:a16="http://schemas.microsoft.com/office/drawing/2014/main" id="{32D9F621-9E45-A8CB-BC3B-8C5E89BA3AB7}"/>
              </a:ext>
            </a:extLst>
          </p:cNvPr>
          <p:cNvSpPr/>
          <p:nvPr/>
        </p:nvSpPr>
        <p:spPr>
          <a:xfrm rot="12140064">
            <a:off x="8416825" y="3115300"/>
            <a:ext cx="1227848" cy="697285"/>
          </a:xfrm>
          <a:prstGeom prst="rightArrow">
            <a:avLst/>
          </a:prstGeom>
          <a:noFill/>
          <a:ln w="76200">
            <a:solidFill>
              <a:schemeClr val="tx1"/>
            </a:solidFill>
            <a:prstDash val="sysDot"/>
            <a:extLst>
              <a:ext uri="{C807C97D-BFC1-408E-A445-0C87EB9F89A2}">
                <ask:lineSketchStyleProps xmlns:ask="http://schemas.microsoft.com/office/drawing/2018/sketchyshapes" sd="1219033472">
                  <a:custGeom>
                    <a:avLst/>
                    <a:gdLst>
                      <a:gd name="connsiteX0" fmla="*/ 0 w 1841772"/>
                      <a:gd name="connsiteY0" fmla="*/ 261482 h 1045927"/>
                      <a:gd name="connsiteX1" fmla="*/ 439603 w 1841772"/>
                      <a:gd name="connsiteY1" fmla="*/ 261482 h 1045927"/>
                      <a:gd name="connsiteX2" fmla="*/ 892394 w 1841772"/>
                      <a:gd name="connsiteY2" fmla="*/ 261482 h 1045927"/>
                      <a:gd name="connsiteX3" fmla="*/ 1318809 w 1841772"/>
                      <a:gd name="connsiteY3" fmla="*/ 261482 h 1045927"/>
                      <a:gd name="connsiteX4" fmla="*/ 1318809 w 1841772"/>
                      <a:gd name="connsiteY4" fmla="*/ 0 h 1045927"/>
                      <a:gd name="connsiteX5" fmla="*/ 1580291 w 1841772"/>
                      <a:gd name="connsiteY5" fmla="*/ 261482 h 1045927"/>
                      <a:gd name="connsiteX6" fmla="*/ 1841772 w 1841772"/>
                      <a:gd name="connsiteY6" fmla="*/ 522964 h 1045927"/>
                      <a:gd name="connsiteX7" fmla="*/ 1585520 w 1841772"/>
                      <a:gd name="connsiteY7" fmla="*/ 779216 h 1045927"/>
                      <a:gd name="connsiteX8" fmla="*/ 1318809 w 1841772"/>
                      <a:gd name="connsiteY8" fmla="*/ 1045927 h 1045927"/>
                      <a:gd name="connsiteX9" fmla="*/ 1318809 w 1841772"/>
                      <a:gd name="connsiteY9" fmla="*/ 784445 h 1045927"/>
                      <a:gd name="connsiteX10" fmla="*/ 866018 w 1841772"/>
                      <a:gd name="connsiteY10" fmla="*/ 784445 h 1045927"/>
                      <a:gd name="connsiteX11" fmla="*/ 439603 w 1841772"/>
                      <a:gd name="connsiteY11" fmla="*/ 784445 h 1045927"/>
                      <a:gd name="connsiteX12" fmla="*/ 0 w 1841772"/>
                      <a:gd name="connsiteY12" fmla="*/ 784445 h 1045927"/>
                      <a:gd name="connsiteX13" fmla="*/ 0 w 1841772"/>
                      <a:gd name="connsiteY13" fmla="*/ 261482 h 104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72" h="1045927" fill="none" extrusionOk="0">
                        <a:moveTo>
                          <a:pt x="0" y="261482"/>
                        </a:moveTo>
                        <a:cubicBezTo>
                          <a:pt x="128098" y="226520"/>
                          <a:pt x="316994" y="300182"/>
                          <a:pt x="439603" y="261482"/>
                        </a:cubicBezTo>
                        <a:cubicBezTo>
                          <a:pt x="562212" y="222782"/>
                          <a:pt x="784990" y="311218"/>
                          <a:pt x="892394" y="261482"/>
                        </a:cubicBezTo>
                        <a:cubicBezTo>
                          <a:pt x="999798" y="211746"/>
                          <a:pt x="1160990" y="290032"/>
                          <a:pt x="1318809" y="261482"/>
                        </a:cubicBezTo>
                        <a:cubicBezTo>
                          <a:pt x="1302127" y="131419"/>
                          <a:pt x="1335451" y="73210"/>
                          <a:pt x="1318809" y="0"/>
                        </a:cubicBezTo>
                        <a:cubicBezTo>
                          <a:pt x="1423191" y="80272"/>
                          <a:pt x="1493642" y="207452"/>
                          <a:pt x="1580291" y="261482"/>
                        </a:cubicBezTo>
                        <a:cubicBezTo>
                          <a:pt x="1666939" y="315512"/>
                          <a:pt x="1720468" y="415927"/>
                          <a:pt x="1841772" y="522964"/>
                        </a:cubicBezTo>
                        <a:cubicBezTo>
                          <a:pt x="1765413" y="649925"/>
                          <a:pt x="1649899" y="685819"/>
                          <a:pt x="1585520" y="779216"/>
                        </a:cubicBezTo>
                        <a:cubicBezTo>
                          <a:pt x="1521141" y="872613"/>
                          <a:pt x="1346100" y="962509"/>
                          <a:pt x="1318809" y="1045927"/>
                        </a:cubicBezTo>
                        <a:cubicBezTo>
                          <a:pt x="1310674" y="976570"/>
                          <a:pt x="1341457" y="882740"/>
                          <a:pt x="1318809" y="784445"/>
                        </a:cubicBezTo>
                        <a:cubicBezTo>
                          <a:pt x="1204604" y="797580"/>
                          <a:pt x="1028044" y="773885"/>
                          <a:pt x="866018" y="784445"/>
                        </a:cubicBezTo>
                        <a:cubicBezTo>
                          <a:pt x="703992" y="795005"/>
                          <a:pt x="581012" y="745237"/>
                          <a:pt x="439603" y="784445"/>
                        </a:cubicBezTo>
                        <a:cubicBezTo>
                          <a:pt x="298195" y="823653"/>
                          <a:pt x="106464" y="770458"/>
                          <a:pt x="0" y="784445"/>
                        </a:cubicBezTo>
                        <a:cubicBezTo>
                          <a:pt x="-11942" y="598369"/>
                          <a:pt x="59286" y="371852"/>
                          <a:pt x="0" y="261482"/>
                        </a:cubicBezTo>
                        <a:close/>
                      </a:path>
                      <a:path w="1841772" h="1045927" stroke="0" extrusionOk="0">
                        <a:moveTo>
                          <a:pt x="0" y="261482"/>
                        </a:moveTo>
                        <a:cubicBezTo>
                          <a:pt x="176527" y="221109"/>
                          <a:pt x="301645" y="267353"/>
                          <a:pt x="426415" y="261482"/>
                        </a:cubicBezTo>
                        <a:cubicBezTo>
                          <a:pt x="551186" y="255611"/>
                          <a:pt x="631256" y="267218"/>
                          <a:pt x="826454" y="261482"/>
                        </a:cubicBezTo>
                        <a:cubicBezTo>
                          <a:pt x="1021652" y="255746"/>
                          <a:pt x="1095209" y="276624"/>
                          <a:pt x="1318809" y="261482"/>
                        </a:cubicBezTo>
                        <a:cubicBezTo>
                          <a:pt x="1308779" y="159110"/>
                          <a:pt x="1347637" y="106635"/>
                          <a:pt x="1318809" y="0"/>
                        </a:cubicBezTo>
                        <a:cubicBezTo>
                          <a:pt x="1449970" y="93629"/>
                          <a:pt x="1462380" y="192945"/>
                          <a:pt x="1569831" y="251023"/>
                        </a:cubicBezTo>
                        <a:cubicBezTo>
                          <a:pt x="1677282" y="309101"/>
                          <a:pt x="1755604" y="498066"/>
                          <a:pt x="1841772" y="522964"/>
                        </a:cubicBezTo>
                        <a:cubicBezTo>
                          <a:pt x="1801208" y="587074"/>
                          <a:pt x="1657192" y="660043"/>
                          <a:pt x="1590750" y="773986"/>
                        </a:cubicBezTo>
                        <a:cubicBezTo>
                          <a:pt x="1524308" y="887929"/>
                          <a:pt x="1437917" y="912576"/>
                          <a:pt x="1318809" y="1045927"/>
                        </a:cubicBezTo>
                        <a:cubicBezTo>
                          <a:pt x="1311086" y="934772"/>
                          <a:pt x="1349537" y="843826"/>
                          <a:pt x="1318809" y="784445"/>
                        </a:cubicBezTo>
                        <a:cubicBezTo>
                          <a:pt x="1155255" y="827743"/>
                          <a:pt x="957612" y="733732"/>
                          <a:pt x="866018" y="784445"/>
                        </a:cubicBezTo>
                        <a:cubicBezTo>
                          <a:pt x="774424" y="835158"/>
                          <a:pt x="578884" y="778570"/>
                          <a:pt x="400039" y="784445"/>
                        </a:cubicBezTo>
                        <a:cubicBezTo>
                          <a:pt x="221194" y="790320"/>
                          <a:pt x="194962" y="752844"/>
                          <a:pt x="0" y="784445"/>
                        </a:cubicBezTo>
                        <a:cubicBezTo>
                          <a:pt x="-54857" y="627439"/>
                          <a:pt x="37409" y="414240"/>
                          <a:pt x="0" y="26148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7" name="Right Arrow 36">
            <a:extLst>
              <a:ext uri="{FF2B5EF4-FFF2-40B4-BE49-F238E27FC236}">
                <a16:creationId xmlns:a16="http://schemas.microsoft.com/office/drawing/2014/main" id="{AB388EDE-5B3E-B963-48F5-9F3DA579C0DE}"/>
              </a:ext>
            </a:extLst>
          </p:cNvPr>
          <p:cNvSpPr/>
          <p:nvPr/>
        </p:nvSpPr>
        <p:spPr>
          <a:xfrm>
            <a:off x="3045995" y="5438540"/>
            <a:ext cx="1454508"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8" name="Right Arrow 37">
            <a:extLst>
              <a:ext uri="{FF2B5EF4-FFF2-40B4-BE49-F238E27FC236}">
                <a16:creationId xmlns:a16="http://schemas.microsoft.com/office/drawing/2014/main" id="{6EC646A9-F8DB-A395-97C0-0D1E0A273C7E}"/>
              </a:ext>
            </a:extLst>
          </p:cNvPr>
          <p:cNvSpPr/>
          <p:nvPr/>
        </p:nvSpPr>
        <p:spPr>
          <a:xfrm>
            <a:off x="6620020" y="5438539"/>
            <a:ext cx="2794081"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 name="Rectangle 1">
            <a:extLst>
              <a:ext uri="{FF2B5EF4-FFF2-40B4-BE49-F238E27FC236}">
                <a16:creationId xmlns:a16="http://schemas.microsoft.com/office/drawing/2014/main" id="{14046B6D-2505-904A-D4E8-082F5B8F0D9B}"/>
              </a:ext>
            </a:extLst>
          </p:cNvPr>
          <p:cNvSpPr/>
          <p:nvPr/>
        </p:nvSpPr>
        <p:spPr>
          <a:xfrm>
            <a:off x="6352260" y="1250691"/>
            <a:ext cx="2347170" cy="39667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err="1"/>
          </a:p>
        </p:txBody>
      </p:sp>
    </p:spTree>
    <p:extLst>
      <p:ext uri="{BB962C8B-B14F-4D97-AF65-F5344CB8AC3E}">
        <p14:creationId xmlns:p14="http://schemas.microsoft.com/office/powerpoint/2010/main" val="16990565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3850967" y="774560"/>
            <a:ext cx="4286865" cy="1077218"/>
          </a:xfrm>
          <a:prstGeom prst="rect">
            <a:avLst/>
          </a:prstGeom>
          <a:noFill/>
        </p:spPr>
        <p:txBody>
          <a:bodyPr wrap="square" lIns="0" rIns="0" rtlCol="0">
            <a:spAutoFit/>
          </a:bodyPr>
          <a:lstStyle/>
          <a:p>
            <a:pPr algn="ctr"/>
            <a:r>
              <a:rPr kumimoji="1" lang="en-GB" altLang="ja-JP" sz="6400" b="1" dirty="0"/>
              <a:t>RAG</a:t>
            </a:r>
            <a:endParaRPr kumimoji="1" lang="ja-JP" altLang="en-US" sz="6400" b="1" dirty="0" err="1"/>
          </a:p>
        </p:txBody>
      </p:sp>
      <p:sp>
        <p:nvSpPr>
          <p:cNvPr id="5" name="Down Arrow 4">
            <a:extLst>
              <a:ext uri="{FF2B5EF4-FFF2-40B4-BE49-F238E27FC236}">
                <a16:creationId xmlns:a16="http://schemas.microsoft.com/office/drawing/2014/main" id="{CA59EBB4-2C1B-A2FF-A617-66AAA7DD6751}"/>
              </a:ext>
            </a:extLst>
          </p:cNvPr>
          <p:cNvSpPr/>
          <p:nvPr/>
        </p:nvSpPr>
        <p:spPr>
          <a:xfrm>
            <a:off x="7198808" y="3805805"/>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B887E0E6-DEE1-9A5B-0B81-342EBAE13593}"/>
              </a:ext>
            </a:extLst>
          </p:cNvPr>
          <p:cNvSpPr txBox="1"/>
          <p:nvPr/>
        </p:nvSpPr>
        <p:spPr>
          <a:xfrm>
            <a:off x="6043874" y="1221810"/>
            <a:ext cx="3021781" cy="995016"/>
          </a:xfrm>
          <a:prstGeom prst="rect">
            <a:avLst/>
          </a:prstGeom>
          <a:noFill/>
        </p:spPr>
        <p:txBody>
          <a:bodyPr wrap="square" lIns="0" rIns="0" rtlCol="0">
            <a:spAutoFit/>
          </a:bodyPr>
          <a:lstStyle/>
          <a:p>
            <a:pPr algn="ctr"/>
            <a:r>
              <a:rPr kumimoji="1" lang="en-GB" altLang="ja-JP" sz="2933" b="1" dirty="0"/>
              <a:t>Vector</a:t>
            </a:r>
          </a:p>
          <a:p>
            <a:pPr algn="ctr"/>
            <a:r>
              <a:rPr kumimoji="1" lang="en-GB" altLang="ja-JP" sz="2933" b="1" dirty="0"/>
              <a:t> Database</a:t>
            </a:r>
            <a:endParaRPr kumimoji="1" lang="ja-JP" altLang="en-US" sz="2933" b="1" dirty="0" err="1"/>
          </a:p>
        </p:txBody>
      </p:sp>
      <p:sp>
        <p:nvSpPr>
          <p:cNvPr id="7" name="Down Arrow 6">
            <a:extLst>
              <a:ext uri="{FF2B5EF4-FFF2-40B4-BE49-F238E27FC236}">
                <a16:creationId xmlns:a16="http://schemas.microsoft.com/office/drawing/2014/main" id="{576DEE8C-5AF6-C4D2-BA19-36DFEE7D8CB0}"/>
              </a:ext>
            </a:extLst>
          </p:cNvPr>
          <p:cNvSpPr/>
          <p:nvPr/>
        </p:nvSpPr>
        <p:spPr>
          <a:xfrm rot="16200000">
            <a:off x="5542412" y="1954652"/>
            <a:ext cx="694813" cy="149840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8" name="TextBox 7">
            <a:extLst>
              <a:ext uri="{FF2B5EF4-FFF2-40B4-BE49-F238E27FC236}">
                <a16:creationId xmlns:a16="http://schemas.microsoft.com/office/drawing/2014/main" id="{CFF442E6-0A68-4D3C-AB8C-15B639D3C1F4}"/>
              </a:ext>
            </a:extLst>
          </p:cNvPr>
          <p:cNvSpPr txBox="1"/>
          <p:nvPr/>
        </p:nvSpPr>
        <p:spPr>
          <a:xfrm>
            <a:off x="9414101" y="5156593"/>
            <a:ext cx="2547256" cy="1200329"/>
          </a:xfrm>
          <a:prstGeom prst="rect">
            <a:avLst/>
          </a:prstGeom>
          <a:noFill/>
        </p:spPr>
        <p:txBody>
          <a:bodyPr wrap="square" lIns="0" rIns="0" rtlCol="0">
            <a:spAutoFit/>
          </a:bodyPr>
          <a:lstStyle/>
          <a:p>
            <a:pPr algn="ctr"/>
            <a:r>
              <a:rPr kumimoji="1" lang="en-GB" altLang="ja-JP" sz="3600" b="1" dirty="0"/>
              <a:t>Foundation </a:t>
            </a:r>
          </a:p>
          <a:p>
            <a:pPr algn="ctr"/>
            <a:r>
              <a:rPr kumimoji="1" lang="en-GB" altLang="ja-JP" sz="3600" b="1" dirty="0"/>
              <a:t>Model</a:t>
            </a:r>
            <a:endParaRPr kumimoji="1" lang="ja-JP" altLang="en-US" sz="36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374247" y="2356447"/>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a:off x="2089263" y="2592580"/>
            <a:ext cx="1074139"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1" name="TextBox 10">
            <a:extLst>
              <a:ext uri="{FF2B5EF4-FFF2-40B4-BE49-F238E27FC236}">
                <a16:creationId xmlns:a16="http://schemas.microsoft.com/office/drawing/2014/main" id="{BA06EB33-DA2C-7BC8-3630-9D2BE3348BC1}"/>
              </a:ext>
            </a:extLst>
          </p:cNvPr>
          <p:cNvSpPr txBox="1"/>
          <p:nvPr/>
        </p:nvSpPr>
        <p:spPr>
          <a:xfrm>
            <a:off x="6255669" y="4451256"/>
            <a:ext cx="2598187" cy="461665"/>
          </a:xfrm>
          <a:prstGeom prst="rect">
            <a:avLst/>
          </a:prstGeom>
          <a:noFill/>
        </p:spPr>
        <p:txBody>
          <a:bodyPr wrap="square" rtlCol="0">
            <a:spAutoFit/>
          </a:bodyPr>
          <a:lstStyle/>
          <a:p>
            <a:pPr algn="ctr"/>
            <a:r>
              <a:rPr lang="en-US" sz="2400" dirty="0"/>
              <a:t>retrieved vectors</a:t>
            </a:r>
          </a:p>
        </p:txBody>
      </p:sp>
      <p:sp>
        <p:nvSpPr>
          <p:cNvPr id="12" name="TextBox 11">
            <a:extLst>
              <a:ext uri="{FF2B5EF4-FFF2-40B4-BE49-F238E27FC236}">
                <a16:creationId xmlns:a16="http://schemas.microsoft.com/office/drawing/2014/main" id="{A5FCC84E-4F0F-D5B1-8E35-58BDF800514C}"/>
              </a:ext>
            </a:extLst>
          </p:cNvPr>
          <p:cNvSpPr txBox="1"/>
          <p:nvPr/>
        </p:nvSpPr>
        <p:spPr>
          <a:xfrm>
            <a:off x="253923" y="4099583"/>
            <a:ext cx="2552171" cy="2062103"/>
          </a:xfrm>
          <a:prstGeom prst="rect">
            <a:avLst/>
          </a:prstGeom>
          <a:solidFill>
            <a:schemeClr val="accent6"/>
          </a:solidFill>
        </p:spPr>
        <p:txBody>
          <a:bodyPr wrap="square" rtlCol="0">
            <a:spAutoFit/>
          </a:bodyPr>
          <a:lstStyle/>
          <a:p>
            <a:pPr algn="ctr"/>
            <a:r>
              <a:rPr lang="en-US" sz="3200" dirty="0"/>
              <a:t>User prompt</a:t>
            </a:r>
          </a:p>
          <a:p>
            <a:pPr algn="ctr"/>
            <a:r>
              <a:rPr lang="en-US" sz="3200" dirty="0"/>
              <a:t>+</a:t>
            </a:r>
          </a:p>
          <a:p>
            <a:pPr algn="ctr"/>
            <a:r>
              <a:rPr lang="en-US" sz="3200" dirty="0"/>
              <a:t>retrieved text</a:t>
            </a:r>
          </a:p>
        </p:txBody>
      </p:sp>
      <p:pic>
        <p:nvPicPr>
          <p:cNvPr id="18" name="Picture 17">
            <a:extLst>
              <a:ext uri="{FF2B5EF4-FFF2-40B4-BE49-F238E27FC236}">
                <a16:creationId xmlns:a16="http://schemas.microsoft.com/office/drawing/2014/main" id="{84C650F7-2513-3A20-E8D5-22118407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12" y="2171544"/>
            <a:ext cx="1498406" cy="1498406"/>
          </a:xfrm>
          <a:prstGeom prst="rect">
            <a:avLst/>
          </a:prstGeom>
        </p:spPr>
      </p:pic>
      <p:sp>
        <p:nvSpPr>
          <p:cNvPr id="19" name="TextBox 18">
            <a:extLst>
              <a:ext uri="{FF2B5EF4-FFF2-40B4-BE49-F238E27FC236}">
                <a16:creationId xmlns:a16="http://schemas.microsoft.com/office/drawing/2014/main" id="{31A1D327-8BA2-F836-454A-CA3066A1AF6A}"/>
              </a:ext>
            </a:extLst>
          </p:cNvPr>
          <p:cNvSpPr txBox="1"/>
          <p:nvPr/>
        </p:nvSpPr>
        <p:spPr>
          <a:xfrm>
            <a:off x="1392294" y="2029354"/>
            <a:ext cx="2138518" cy="461665"/>
          </a:xfrm>
          <a:prstGeom prst="rect">
            <a:avLst/>
          </a:prstGeom>
          <a:noFill/>
        </p:spPr>
        <p:txBody>
          <a:bodyPr wrap="square" rtlCol="0">
            <a:spAutoFit/>
          </a:bodyPr>
          <a:lstStyle/>
          <a:p>
            <a:pPr algn="ctr"/>
            <a:r>
              <a:rPr lang="en-US" sz="2400" dirty="0"/>
              <a:t>User prompt</a:t>
            </a:r>
          </a:p>
        </p:txBody>
      </p:sp>
      <p:grpSp>
        <p:nvGrpSpPr>
          <p:cNvPr id="29" name="Group 28">
            <a:extLst>
              <a:ext uri="{FF2B5EF4-FFF2-40B4-BE49-F238E27FC236}">
                <a16:creationId xmlns:a16="http://schemas.microsoft.com/office/drawing/2014/main" id="{825E5002-BA05-E7FE-BE5F-99DE89124B4B}"/>
              </a:ext>
            </a:extLst>
          </p:cNvPr>
          <p:cNvGrpSpPr/>
          <p:nvPr/>
        </p:nvGrpSpPr>
        <p:grpSpPr>
          <a:xfrm>
            <a:off x="9143656" y="195899"/>
            <a:ext cx="3021781" cy="1898919"/>
            <a:chOff x="298954" y="90907"/>
            <a:chExt cx="4532671" cy="2848379"/>
          </a:xfrm>
        </p:grpSpPr>
        <p:pic>
          <p:nvPicPr>
            <p:cNvPr id="21" name="Picture 20">
              <a:extLst>
                <a:ext uri="{FF2B5EF4-FFF2-40B4-BE49-F238E27FC236}">
                  <a16:creationId xmlns:a16="http://schemas.microsoft.com/office/drawing/2014/main" id="{2E981D17-7899-8E9B-9164-497F694A2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18" y="1265406"/>
              <a:ext cx="1172472" cy="1172472"/>
            </a:xfrm>
            <a:prstGeom prst="rect">
              <a:avLst/>
            </a:prstGeom>
          </p:spPr>
        </p:pic>
        <p:sp>
          <p:nvSpPr>
            <p:cNvPr id="22" name="TextBox 21">
              <a:extLst>
                <a:ext uri="{FF2B5EF4-FFF2-40B4-BE49-F238E27FC236}">
                  <a16:creationId xmlns:a16="http://schemas.microsoft.com/office/drawing/2014/main" id="{B22576DB-FE54-FCB7-59DD-E25222EB284F}"/>
                </a:ext>
              </a:extLst>
            </p:cNvPr>
            <p:cNvSpPr txBox="1"/>
            <p:nvPr/>
          </p:nvSpPr>
          <p:spPr>
            <a:xfrm>
              <a:off x="298954" y="90907"/>
              <a:ext cx="4532671" cy="815513"/>
            </a:xfrm>
            <a:prstGeom prst="rect">
              <a:avLst/>
            </a:prstGeom>
            <a:noFill/>
          </p:spPr>
          <p:txBody>
            <a:bodyPr wrap="square" lIns="0" rIns="0" rtlCol="0">
              <a:spAutoFit/>
            </a:bodyPr>
            <a:lstStyle/>
            <a:p>
              <a:pPr algn="ctr"/>
              <a:r>
                <a:rPr kumimoji="1" lang="en-GB" altLang="ja-JP" sz="2933" b="1" dirty="0"/>
                <a:t>Knowledge base</a:t>
              </a:r>
              <a:endParaRPr kumimoji="1" lang="ja-JP" altLang="en-US" sz="2933" b="1" dirty="0" err="1"/>
            </a:p>
          </p:txBody>
        </p:sp>
        <p:pic>
          <p:nvPicPr>
            <p:cNvPr id="24" name="Picture 23">
              <a:extLst>
                <a:ext uri="{FF2B5EF4-FFF2-40B4-BE49-F238E27FC236}">
                  <a16:creationId xmlns:a16="http://schemas.microsoft.com/office/drawing/2014/main" id="{CC58AF53-F87D-37DD-91B4-379FEF58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730" y="857228"/>
              <a:ext cx="1172472" cy="1172472"/>
            </a:xfrm>
            <a:prstGeom prst="rect">
              <a:avLst/>
            </a:prstGeom>
          </p:spPr>
        </p:pic>
        <p:pic>
          <p:nvPicPr>
            <p:cNvPr id="25" name="Picture 24">
              <a:extLst>
                <a:ext uri="{FF2B5EF4-FFF2-40B4-BE49-F238E27FC236}">
                  <a16:creationId xmlns:a16="http://schemas.microsoft.com/office/drawing/2014/main" id="{62571580-59A6-6E89-E85E-BB789E865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24" y="1379959"/>
              <a:ext cx="865772" cy="1063648"/>
            </a:xfrm>
            <a:prstGeom prst="rect">
              <a:avLst/>
            </a:prstGeom>
          </p:spPr>
        </p:pic>
        <p:pic>
          <p:nvPicPr>
            <p:cNvPr id="26" name="Picture 25">
              <a:extLst>
                <a:ext uri="{FF2B5EF4-FFF2-40B4-BE49-F238E27FC236}">
                  <a16:creationId xmlns:a16="http://schemas.microsoft.com/office/drawing/2014/main" id="{32EBA9DB-2494-B499-9808-D76E74454AED}"/>
                </a:ext>
              </a:extLst>
            </p:cNvPr>
            <p:cNvPicPr>
              <a:picLocks noChangeAspect="1"/>
            </p:cNvPicPr>
            <p:nvPr/>
          </p:nvPicPr>
          <p:blipFill rotWithShape="1">
            <a:blip r:embed="rId6">
              <a:extLst>
                <a:ext uri="{28A0092B-C50C-407E-A947-70E740481C1C}">
                  <a14:useLocalDpi xmlns:a14="http://schemas.microsoft.com/office/drawing/2010/main" val="0"/>
                </a:ext>
              </a:extLst>
            </a:blip>
            <a:srcRect l="7799" t="7805" r="7805"/>
            <a:stretch/>
          </p:blipFill>
          <p:spPr>
            <a:xfrm>
              <a:off x="1986363" y="1766813"/>
              <a:ext cx="1073294" cy="1172473"/>
            </a:xfrm>
            <a:prstGeom prst="rect">
              <a:avLst/>
            </a:prstGeom>
          </p:spPr>
        </p:pic>
      </p:grpSp>
      <p:sp>
        <p:nvSpPr>
          <p:cNvPr id="27" name="Rectangle 26">
            <a:extLst>
              <a:ext uri="{FF2B5EF4-FFF2-40B4-BE49-F238E27FC236}">
                <a16:creationId xmlns:a16="http://schemas.microsoft.com/office/drawing/2014/main" id="{0F00E72D-C609-C5BD-D78C-C4DDDF972B6D}"/>
              </a:ext>
            </a:extLst>
          </p:cNvPr>
          <p:cNvSpPr/>
          <p:nvPr/>
        </p:nvSpPr>
        <p:spPr>
          <a:xfrm>
            <a:off x="3402314" y="2219585"/>
            <a:ext cx="1598823"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0" name="Rectangle 29">
            <a:extLst>
              <a:ext uri="{FF2B5EF4-FFF2-40B4-BE49-F238E27FC236}">
                <a16:creationId xmlns:a16="http://schemas.microsoft.com/office/drawing/2014/main" id="{92912F7F-AE3B-98B1-C572-5C287994053F}"/>
              </a:ext>
            </a:extLst>
          </p:cNvPr>
          <p:cNvSpPr/>
          <p:nvPr/>
        </p:nvSpPr>
        <p:spPr>
          <a:xfrm>
            <a:off x="9881036" y="3231682"/>
            <a:ext cx="1680582"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1" name="TextBox 30">
            <a:extLst>
              <a:ext uri="{FF2B5EF4-FFF2-40B4-BE49-F238E27FC236}">
                <a16:creationId xmlns:a16="http://schemas.microsoft.com/office/drawing/2014/main" id="{05A9F963-F363-5EBB-125F-27F3AAA86D2C}"/>
              </a:ext>
            </a:extLst>
          </p:cNvPr>
          <p:cNvSpPr txBox="1"/>
          <p:nvPr/>
        </p:nvSpPr>
        <p:spPr>
          <a:xfrm>
            <a:off x="3396213" y="4438138"/>
            <a:ext cx="2598187" cy="461665"/>
          </a:xfrm>
          <a:prstGeom prst="rect">
            <a:avLst/>
          </a:prstGeom>
          <a:noFill/>
        </p:spPr>
        <p:txBody>
          <a:bodyPr wrap="square" rtlCol="0">
            <a:spAutoFit/>
          </a:bodyPr>
          <a:lstStyle/>
          <a:p>
            <a:pPr algn="ctr"/>
            <a:r>
              <a:rPr lang="en-US" sz="2400" dirty="0"/>
              <a:t>retrieved text</a:t>
            </a:r>
          </a:p>
        </p:txBody>
      </p:sp>
      <p:sp>
        <p:nvSpPr>
          <p:cNvPr id="32" name="TextBox 31">
            <a:extLst>
              <a:ext uri="{FF2B5EF4-FFF2-40B4-BE49-F238E27FC236}">
                <a16:creationId xmlns:a16="http://schemas.microsoft.com/office/drawing/2014/main" id="{30293555-AE54-3E95-5180-94D1EF15C166}"/>
              </a:ext>
            </a:extLst>
          </p:cNvPr>
          <p:cNvSpPr txBox="1"/>
          <p:nvPr/>
        </p:nvSpPr>
        <p:spPr>
          <a:xfrm>
            <a:off x="4500503" y="5579620"/>
            <a:ext cx="2138518" cy="461665"/>
          </a:xfrm>
          <a:prstGeom prst="rect">
            <a:avLst/>
          </a:prstGeom>
          <a:noFill/>
        </p:spPr>
        <p:txBody>
          <a:bodyPr wrap="square" rtlCol="0">
            <a:spAutoFit/>
          </a:bodyPr>
          <a:lstStyle/>
          <a:p>
            <a:pPr algn="ctr"/>
            <a:r>
              <a:rPr lang="en-US" sz="2400" dirty="0"/>
              <a:t>Final prompt</a:t>
            </a:r>
          </a:p>
        </p:txBody>
      </p:sp>
      <p:sp>
        <p:nvSpPr>
          <p:cNvPr id="33" name="Down Arrow 32">
            <a:extLst>
              <a:ext uri="{FF2B5EF4-FFF2-40B4-BE49-F238E27FC236}">
                <a16:creationId xmlns:a16="http://schemas.microsoft.com/office/drawing/2014/main" id="{F53BC4A8-3094-A600-2A87-DD54C42B20E0}"/>
              </a:ext>
            </a:extLst>
          </p:cNvPr>
          <p:cNvSpPr/>
          <p:nvPr/>
        </p:nvSpPr>
        <p:spPr>
          <a:xfrm rot="5400000">
            <a:off x="5621132" y="4373136"/>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4" name="Down Arrow 33">
            <a:extLst>
              <a:ext uri="{FF2B5EF4-FFF2-40B4-BE49-F238E27FC236}">
                <a16:creationId xmlns:a16="http://schemas.microsoft.com/office/drawing/2014/main" id="{4C2EF283-9B13-255C-74CC-D706B5839117}"/>
              </a:ext>
            </a:extLst>
          </p:cNvPr>
          <p:cNvSpPr/>
          <p:nvPr/>
        </p:nvSpPr>
        <p:spPr>
          <a:xfrm rot="5400000">
            <a:off x="2997083" y="4292151"/>
            <a:ext cx="694813" cy="7228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5" name="Right Arrow 34">
            <a:extLst>
              <a:ext uri="{FF2B5EF4-FFF2-40B4-BE49-F238E27FC236}">
                <a16:creationId xmlns:a16="http://schemas.microsoft.com/office/drawing/2014/main" id="{34D2D802-3904-CF3E-30A4-96EC5BA89E2C}"/>
              </a:ext>
            </a:extLst>
          </p:cNvPr>
          <p:cNvSpPr/>
          <p:nvPr/>
        </p:nvSpPr>
        <p:spPr>
          <a:xfrm rot="5400000">
            <a:off x="10050222" y="2305971"/>
            <a:ext cx="845549" cy="697285"/>
          </a:xfrm>
          <a:prstGeom prst="rightArrow">
            <a:avLst/>
          </a:pr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6" name="Right Arrow 35">
            <a:extLst>
              <a:ext uri="{FF2B5EF4-FFF2-40B4-BE49-F238E27FC236}">
                <a16:creationId xmlns:a16="http://schemas.microsoft.com/office/drawing/2014/main" id="{32D9F621-9E45-A8CB-BC3B-8C5E89BA3AB7}"/>
              </a:ext>
            </a:extLst>
          </p:cNvPr>
          <p:cNvSpPr/>
          <p:nvPr/>
        </p:nvSpPr>
        <p:spPr>
          <a:xfrm rot="12140064">
            <a:off x="8416825" y="3115300"/>
            <a:ext cx="1227848" cy="697285"/>
          </a:xfrm>
          <a:prstGeom prst="rightArrow">
            <a:avLst/>
          </a:prstGeom>
          <a:noFill/>
          <a:ln w="76200">
            <a:solidFill>
              <a:schemeClr val="tx1"/>
            </a:solidFill>
            <a:prstDash val="sysDot"/>
            <a:extLst>
              <a:ext uri="{C807C97D-BFC1-408E-A445-0C87EB9F89A2}">
                <ask:lineSketchStyleProps xmlns:ask="http://schemas.microsoft.com/office/drawing/2018/sketchyshapes" sd="1219033472">
                  <a:custGeom>
                    <a:avLst/>
                    <a:gdLst>
                      <a:gd name="connsiteX0" fmla="*/ 0 w 1841772"/>
                      <a:gd name="connsiteY0" fmla="*/ 261482 h 1045927"/>
                      <a:gd name="connsiteX1" fmla="*/ 439603 w 1841772"/>
                      <a:gd name="connsiteY1" fmla="*/ 261482 h 1045927"/>
                      <a:gd name="connsiteX2" fmla="*/ 892394 w 1841772"/>
                      <a:gd name="connsiteY2" fmla="*/ 261482 h 1045927"/>
                      <a:gd name="connsiteX3" fmla="*/ 1318809 w 1841772"/>
                      <a:gd name="connsiteY3" fmla="*/ 261482 h 1045927"/>
                      <a:gd name="connsiteX4" fmla="*/ 1318809 w 1841772"/>
                      <a:gd name="connsiteY4" fmla="*/ 0 h 1045927"/>
                      <a:gd name="connsiteX5" fmla="*/ 1580291 w 1841772"/>
                      <a:gd name="connsiteY5" fmla="*/ 261482 h 1045927"/>
                      <a:gd name="connsiteX6" fmla="*/ 1841772 w 1841772"/>
                      <a:gd name="connsiteY6" fmla="*/ 522964 h 1045927"/>
                      <a:gd name="connsiteX7" fmla="*/ 1585520 w 1841772"/>
                      <a:gd name="connsiteY7" fmla="*/ 779216 h 1045927"/>
                      <a:gd name="connsiteX8" fmla="*/ 1318809 w 1841772"/>
                      <a:gd name="connsiteY8" fmla="*/ 1045927 h 1045927"/>
                      <a:gd name="connsiteX9" fmla="*/ 1318809 w 1841772"/>
                      <a:gd name="connsiteY9" fmla="*/ 784445 h 1045927"/>
                      <a:gd name="connsiteX10" fmla="*/ 866018 w 1841772"/>
                      <a:gd name="connsiteY10" fmla="*/ 784445 h 1045927"/>
                      <a:gd name="connsiteX11" fmla="*/ 439603 w 1841772"/>
                      <a:gd name="connsiteY11" fmla="*/ 784445 h 1045927"/>
                      <a:gd name="connsiteX12" fmla="*/ 0 w 1841772"/>
                      <a:gd name="connsiteY12" fmla="*/ 784445 h 1045927"/>
                      <a:gd name="connsiteX13" fmla="*/ 0 w 1841772"/>
                      <a:gd name="connsiteY13" fmla="*/ 261482 h 104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72" h="1045927" fill="none" extrusionOk="0">
                        <a:moveTo>
                          <a:pt x="0" y="261482"/>
                        </a:moveTo>
                        <a:cubicBezTo>
                          <a:pt x="128098" y="226520"/>
                          <a:pt x="316994" y="300182"/>
                          <a:pt x="439603" y="261482"/>
                        </a:cubicBezTo>
                        <a:cubicBezTo>
                          <a:pt x="562212" y="222782"/>
                          <a:pt x="784990" y="311218"/>
                          <a:pt x="892394" y="261482"/>
                        </a:cubicBezTo>
                        <a:cubicBezTo>
                          <a:pt x="999798" y="211746"/>
                          <a:pt x="1160990" y="290032"/>
                          <a:pt x="1318809" y="261482"/>
                        </a:cubicBezTo>
                        <a:cubicBezTo>
                          <a:pt x="1302127" y="131419"/>
                          <a:pt x="1335451" y="73210"/>
                          <a:pt x="1318809" y="0"/>
                        </a:cubicBezTo>
                        <a:cubicBezTo>
                          <a:pt x="1423191" y="80272"/>
                          <a:pt x="1493642" y="207452"/>
                          <a:pt x="1580291" y="261482"/>
                        </a:cubicBezTo>
                        <a:cubicBezTo>
                          <a:pt x="1666939" y="315512"/>
                          <a:pt x="1720468" y="415927"/>
                          <a:pt x="1841772" y="522964"/>
                        </a:cubicBezTo>
                        <a:cubicBezTo>
                          <a:pt x="1765413" y="649925"/>
                          <a:pt x="1649899" y="685819"/>
                          <a:pt x="1585520" y="779216"/>
                        </a:cubicBezTo>
                        <a:cubicBezTo>
                          <a:pt x="1521141" y="872613"/>
                          <a:pt x="1346100" y="962509"/>
                          <a:pt x="1318809" y="1045927"/>
                        </a:cubicBezTo>
                        <a:cubicBezTo>
                          <a:pt x="1310674" y="976570"/>
                          <a:pt x="1341457" y="882740"/>
                          <a:pt x="1318809" y="784445"/>
                        </a:cubicBezTo>
                        <a:cubicBezTo>
                          <a:pt x="1204604" y="797580"/>
                          <a:pt x="1028044" y="773885"/>
                          <a:pt x="866018" y="784445"/>
                        </a:cubicBezTo>
                        <a:cubicBezTo>
                          <a:pt x="703992" y="795005"/>
                          <a:pt x="581012" y="745237"/>
                          <a:pt x="439603" y="784445"/>
                        </a:cubicBezTo>
                        <a:cubicBezTo>
                          <a:pt x="298195" y="823653"/>
                          <a:pt x="106464" y="770458"/>
                          <a:pt x="0" y="784445"/>
                        </a:cubicBezTo>
                        <a:cubicBezTo>
                          <a:pt x="-11942" y="598369"/>
                          <a:pt x="59286" y="371852"/>
                          <a:pt x="0" y="261482"/>
                        </a:cubicBezTo>
                        <a:close/>
                      </a:path>
                      <a:path w="1841772" h="1045927" stroke="0" extrusionOk="0">
                        <a:moveTo>
                          <a:pt x="0" y="261482"/>
                        </a:moveTo>
                        <a:cubicBezTo>
                          <a:pt x="176527" y="221109"/>
                          <a:pt x="301645" y="267353"/>
                          <a:pt x="426415" y="261482"/>
                        </a:cubicBezTo>
                        <a:cubicBezTo>
                          <a:pt x="551186" y="255611"/>
                          <a:pt x="631256" y="267218"/>
                          <a:pt x="826454" y="261482"/>
                        </a:cubicBezTo>
                        <a:cubicBezTo>
                          <a:pt x="1021652" y="255746"/>
                          <a:pt x="1095209" y="276624"/>
                          <a:pt x="1318809" y="261482"/>
                        </a:cubicBezTo>
                        <a:cubicBezTo>
                          <a:pt x="1308779" y="159110"/>
                          <a:pt x="1347637" y="106635"/>
                          <a:pt x="1318809" y="0"/>
                        </a:cubicBezTo>
                        <a:cubicBezTo>
                          <a:pt x="1449970" y="93629"/>
                          <a:pt x="1462380" y="192945"/>
                          <a:pt x="1569831" y="251023"/>
                        </a:cubicBezTo>
                        <a:cubicBezTo>
                          <a:pt x="1677282" y="309101"/>
                          <a:pt x="1755604" y="498066"/>
                          <a:pt x="1841772" y="522964"/>
                        </a:cubicBezTo>
                        <a:cubicBezTo>
                          <a:pt x="1801208" y="587074"/>
                          <a:pt x="1657192" y="660043"/>
                          <a:pt x="1590750" y="773986"/>
                        </a:cubicBezTo>
                        <a:cubicBezTo>
                          <a:pt x="1524308" y="887929"/>
                          <a:pt x="1437917" y="912576"/>
                          <a:pt x="1318809" y="1045927"/>
                        </a:cubicBezTo>
                        <a:cubicBezTo>
                          <a:pt x="1311086" y="934772"/>
                          <a:pt x="1349537" y="843826"/>
                          <a:pt x="1318809" y="784445"/>
                        </a:cubicBezTo>
                        <a:cubicBezTo>
                          <a:pt x="1155255" y="827743"/>
                          <a:pt x="957612" y="733732"/>
                          <a:pt x="866018" y="784445"/>
                        </a:cubicBezTo>
                        <a:cubicBezTo>
                          <a:pt x="774424" y="835158"/>
                          <a:pt x="578884" y="778570"/>
                          <a:pt x="400039" y="784445"/>
                        </a:cubicBezTo>
                        <a:cubicBezTo>
                          <a:pt x="221194" y="790320"/>
                          <a:pt x="194962" y="752844"/>
                          <a:pt x="0" y="784445"/>
                        </a:cubicBezTo>
                        <a:cubicBezTo>
                          <a:pt x="-54857" y="627439"/>
                          <a:pt x="37409" y="414240"/>
                          <a:pt x="0" y="26148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7" name="Right Arrow 36">
            <a:extLst>
              <a:ext uri="{FF2B5EF4-FFF2-40B4-BE49-F238E27FC236}">
                <a16:creationId xmlns:a16="http://schemas.microsoft.com/office/drawing/2014/main" id="{AB388EDE-5B3E-B963-48F5-9F3DA579C0DE}"/>
              </a:ext>
            </a:extLst>
          </p:cNvPr>
          <p:cNvSpPr/>
          <p:nvPr/>
        </p:nvSpPr>
        <p:spPr>
          <a:xfrm>
            <a:off x="3045995" y="5438540"/>
            <a:ext cx="1454508"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8" name="Right Arrow 37">
            <a:extLst>
              <a:ext uri="{FF2B5EF4-FFF2-40B4-BE49-F238E27FC236}">
                <a16:creationId xmlns:a16="http://schemas.microsoft.com/office/drawing/2014/main" id="{6EC646A9-F8DB-A395-97C0-0D1E0A273C7E}"/>
              </a:ext>
            </a:extLst>
          </p:cNvPr>
          <p:cNvSpPr/>
          <p:nvPr/>
        </p:nvSpPr>
        <p:spPr>
          <a:xfrm>
            <a:off x="6620020" y="5438539"/>
            <a:ext cx="2794081"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 name="Rectangle 1">
            <a:extLst>
              <a:ext uri="{FF2B5EF4-FFF2-40B4-BE49-F238E27FC236}">
                <a16:creationId xmlns:a16="http://schemas.microsoft.com/office/drawing/2014/main" id="{14046B6D-2505-904A-D4E8-082F5B8F0D9B}"/>
              </a:ext>
            </a:extLst>
          </p:cNvPr>
          <p:cNvSpPr/>
          <p:nvPr/>
        </p:nvSpPr>
        <p:spPr>
          <a:xfrm>
            <a:off x="2886194" y="4237674"/>
            <a:ext cx="2774567" cy="8676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err="1"/>
          </a:p>
        </p:txBody>
      </p:sp>
    </p:spTree>
    <p:extLst>
      <p:ext uri="{BB962C8B-B14F-4D97-AF65-F5344CB8AC3E}">
        <p14:creationId xmlns:p14="http://schemas.microsoft.com/office/powerpoint/2010/main" val="356573970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3850967" y="774560"/>
            <a:ext cx="4286865" cy="1077218"/>
          </a:xfrm>
          <a:prstGeom prst="rect">
            <a:avLst/>
          </a:prstGeom>
          <a:noFill/>
        </p:spPr>
        <p:txBody>
          <a:bodyPr wrap="square" lIns="0" rIns="0" rtlCol="0">
            <a:spAutoFit/>
          </a:bodyPr>
          <a:lstStyle/>
          <a:p>
            <a:pPr algn="ctr"/>
            <a:r>
              <a:rPr kumimoji="1" lang="en-GB" altLang="ja-JP" sz="6400" b="1" dirty="0"/>
              <a:t>RAG</a:t>
            </a:r>
            <a:endParaRPr kumimoji="1" lang="ja-JP" altLang="en-US" sz="6400" b="1" dirty="0" err="1"/>
          </a:p>
        </p:txBody>
      </p:sp>
      <p:sp>
        <p:nvSpPr>
          <p:cNvPr id="5" name="Down Arrow 4">
            <a:extLst>
              <a:ext uri="{FF2B5EF4-FFF2-40B4-BE49-F238E27FC236}">
                <a16:creationId xmlns:a16="http://schemas.microsoft.com/office/drawing/2014/main" id="{CA59EBB4-2C1B-A2FF-A617-66AAA7DD6751}"/>
              </a:ext>
            </a:extLst>
          </p:cNvPr>
          <p:cNvSpPr/>
          <p:nvPr/>
        </p:nvSpPr>
        <p:spPr>
          <a:xfrm>
            <a:off x="7198808" y="3805805"/>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B887E0E6-DEE1-9A5B-0B81-342EBAE13593}"/>
              </a:ext>
            </a:extLst>
          </p:cNvPr>
          <p:cNvSpPr txBox="1"/>
          <p:nvPr/>
        </p:nvSpPr>
        <p:spPr>
          <a:xfrm>
            <a:off x="6043874" y="1221810"/>
            <a:ext cx="3021781" cy="995016"/>
          </a:xfrm>
          <a:prstGeom prst="rect">
            <a:avLst/>
          </a:prstGeom>
          <a:noFill/>
        </p:spPr>
        <p:txBody>
          <a:bodyPr wrap="square" lIns="0" rIns="0" rtlCol="0">
            <a:spAutoFit/>
          </a:bodyPr>
          <a:lstStyle/>
          <a:p>
            <a:pPr algn="ctr"/>
            <a:r>
              <a:rPr kumimoji="1" lang="en-GB" altLang="ja-JP" sz="2933" b="1" dirty="0"/>
              <a:t>Vector</a:t>
            </a:r>
          </a:p>
          <a:p>
            <a:pPr algn="ctr"/>
            <a:r>
              <a:rPr kumimoji="1" lang="en-GB" altLang="ja-JP" sz="2933" b="1" dirty="0"/>
              <a:t> Database</a:t>
            </a:r>
            <a:endParaRPr kumimoji="1" lang="ja-JP" altLang="en-US" sz="2933" b="1" dirty="0" err="1"/>
          </a:p>
        </p:txBody>
      </p:sp>
      <p:sp>
        <p:nvSpPr>
          <p:cNvPr id="7" name="Down Arrow 6">
            <a:extLst>
              <a:ext uri="{FF2B5EF4-FFF2-40B4-BE49-F238E27FC236}">
                <a16:creationId xmlns:a16="http://schemas.microsoft.com/office/drawing/2014/main" id="{576DEE8C-5AF6-C4D2-BA19-36DFEE7D8CB0}"/>
              </a:ext>
            </a:extLst>
          </p:cNvPr>
          <p:cNvSpPr/>
          <p:nvPr/>
        </p:nvSpPr>
        <p:spPr>
          <a:xfrm rot="16200000">
            <a:off x="5542412" y="1954652"/>
            <a:ext cx="694813" cy="149840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8" name="TextBox 7">
            <a:extLst>
              <a:ext uri="{FF2B5EF4-FFF2-40B4-BE49-F238E27FC236}">
                <a16:creationId xmlns:a16="http://schemas.microsoft.com/office/drawing/2014/main" id="{CFF442E6-0A68-4D3C-AB8C-15B639D3C1F4}"/>
              </a:ext>
            </a:extLst>
          </p:cNvPr>
          <p:cNvSpPr txBox="1"/>
          <p:nvPr/>
        </p:nvSpPr>
        <p:spPr>
          <a:xfrm>
            <a:off x="9414101" y="5156593"/>
            <a:ext cx="2547256" cy="1200329"/>
          </a:xfrm>
          <a:prstGeom prst="rect">
            <a:avLst/>
          </a:prstGeom>
          <a:noFill/>
        </p:spPr>
        <p:txBody>
          <a:bodyPr wrap="square" lIns="0" rIns="0" rtlCol="0">
            <a:spAutoFit/>
          </a:bodyPr>
          <a:lstStyle/>
          <a:p>
            <a:pPr algn="ctr"/>
            <a:r>
              <a:rPr kumimoji="1" lang="en-GB" altLang="ja-JP" sz="3600" b="1" dirty="0"/>
              <a:t>Foundation </a:t>
            </a:r>
          </a:p>
          <a:p>
            <a:pPr algn="ctr"/>
            <a:r>
              <a:rPr kumimoji="1" lang="en-GB" altLang="ja-JP" sz="3600" b="1" dirty="0"/>
              <a:t>Model</a:t>
            </a:r>
            <a:endParaRPr kumimoji="1" lang="ja-JP" altLang="en-US" sz="36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374247" y="2356447"/>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a:off x="2089263" y="2592580"/>
            <a:ext cx="1074139"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1" name="TextBox 10">
            <a:extLst>
              <a:ext uri="{FF2B5EF4-FFF2-40B4-BE49-F238E27FC236}">
                <a16:creationId xmlns:a16="http://schemas.microsoft.com/office/drawing/2014/main" id="{BA06EB33-DA2C-7BC8-3630-9D2BE3348BC1}"/>
              </a:ext>
            </a:extLst>
          </p:cNvPr>
          <p:cNvSpPr txBox="1"/>
          <p:nvPr/>
        </p:nvSpPr>
        <p:spPr>
          <a:xfrm>
            <a:off x="6255669" y="4451256"/>
            <a:ext cx="2598187" cy="461665"/>
          </a:xfrm>
          <a:prstGeom prst="rect">
            <a:avLst/>
          </a:prstGeom>
          <a:noFill/>
        </p:spPr>
        <p:txBody>
          <a:bodyPr wrap="square" rtlCol="0">
            <a:spAutoFit/>
          </a:bodyPr>
          <a:lstStyle/>
          <a:p>
            <a:pPr algn="ctr"/>
            <a:r>
              <a:rPr lang="en-US" sz="2400" dirty="0"/>
              <a:t>retrieved vectors</a:t>
            </a:r>
          </a:p>
        </p:txBody>
      </p:sp>
      <p:sp>
        <p:nvSpPr>
          <p:cNvPr id="12" name="TextBox 11">
            <a:extLst>
              <a:ext uri="{FF2B5EF4-FFF2-40B4-BE49-F238E27FC236}">
                <a16:creationId xmlns:a16="http://schemas.microsoft.com/office/drawing/2014/main" id="{A5FCC84E-4F0F-D5B1-8E35-58BDF800514C}"/>
              </a:ext>
            </a:extLst>
          </p:cNvPr>
          <p:cNvSpPr txBox="1"/>
          <p:nvPr/>
        </p:nvSpPr>
        <p:spPr>
          <a:xfrm>
            <a:off x="253923" y="4099583"/>
            <a:ext cx="2552171" cy="2062103"/>
          </a:xfrm>
          <a:prstGeom prst="rect">
            <a:avLst/>
          </a:prstGeom>
          <a:solidFill>
            <a:schemeClr val="accent6"/>
          </a:solidFill>
        </p:spPr>
        <p:txBody>
          <a:bodyPr wrap="square" rtlCol="0">
            <a:spAutoFit/>
          </a:bodyPr>
          <a:lstStyle/>
          <a:p>
            <a:pPr algn="ctr"/>
            <a:r>
              <a:rPr lang="en-US" sz="3200" dirty="0"/>
              <a:t>User prompt</a:t>
            </a:r>
          </a:p>
          <a:p>
            <a:pPr algn="ctr"/>
            <a:r>
              <a:rPr lang="en-US" sz="3200" dirty="0"/>
              <a:t>+</a:t>
            </a:r>
          </a:p>
          <a:p>
            <a:pPr algn="ctr"/>
            <a:r>
              <a:rPr lang="en-US" sz="3200" dirty="0"/>
              <a:t>retrieved text</a:t>
            </a:r>
          </a:p>
        </p:txBody>
      </p:sp>
      <p:pic>
        <p:nvPicPr>
          <p:cNvPr id="18" name="Picture 17">
            <a:extLst>
              <a:ext uri="{FF2B5EF4-FFF2-40B4-BE49-F238E27FC236}">
                <a16:creationId xmlns:a16="http://schemas.microsoft.com/office/drawing/2014/main" id="{84C650F7-2513-3A20-E8D5-22118407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12" y="2171544"/>
            <a:ext cx="1498406" cy="1498406"/>
          </a:xfrm>
          <a:prstGeom prst="rect">
            <a:avLst/>
          </a:prstGeom>
        </p:spPr>
      </p:pic>
      <p:sp>
        <p:nvSpPr>
          <p:cNvPr id="19" name="TextBox 18">
            <a:extLst>
              <a:ext uri="{FF2B5EF4-FFF2-40B4-BE49-F238E27FC236}">
                <a16:creationId xmlns:a16="http://schemas.microsoft.com/office/drawing/2014/main" id="{31A1D327-8BA2-F836-454A-CA3066A1AF6A}"/>
              </a:ext>
            </a:extLst>
          </p:cNvPr>
          <p:cNvSpPr txBox="1"/>
          <p:nvPr/>
        </p:nvSpPr>
        <p:spPr>
          <a:xfrm>
            <a:off x="1392294" y="2029354"/>
            <a:ext cx="2138518" cy="461665"/>
          </a:xfrm>
          <a:prstGeom prst="rect">
            <a:avLst/>
          </a:prstGeom>
          <a:noFill/>
        </p:spPr>
        <p:txBody>
          <a:bodyPr wrap="square" rtlCol="0">
            <a:spAutoFit/>
          </a:bodyPr>
          <a:lstStyle/>
          <a:p>
            <a:pPr algn="ctr"/>
            <a:r>
              <a:rPr lang="en-US" sz="2400" dirty="0"/>
              <a:t>User prompt</a:t>
            </a:r>
          </a:p>
        </p:txBody>
      </p:sp>
      <p:grpSp>
        <p:nvGrpSpPr>
          <p:cNvPr id="29" name="Group 28">
            <a:extLst>
              <a:ext uri="{FF2B5EF4-FFF2-40B4-BE49-F238E27FC236}">
                <a16:creationId xmlns:a16="http://schemas.microsoft.com/office/drawing/2014/main" id="{825E5002-BA05-E7FE-BE5F-99DE89124B4B}"/>
              </a:ext>
            </a:extLst>
          </p:cNvPr>
          <p:cNvGrpSpPr/>
          <p:nvPr/>
        </p:nvGrpSpPr>
        <p:grpSpPr>
          <a:xfrm>
            <a:off x="9143656" y="195899"/>
            <a:ext cx="3021781" cy="1898919"/>
            <a:chOff x="298954" y="90907"/>
            <a:chExt cx="4532671" cy="2848379"/>
          </a:xfrm>
        </p:grpSpPr>
        <p:pic>
          <p:nvPicPr>
            <p:cNvPr id="21" name="Picture 20">
              <a:extLst>
                <a:ext uri="{FF2B5EF4-FFF2-40B4-BE49-F238E27FC236}">
                  <a16:creationId xmlns:a16="http://schemas.microsoft.com/office/drawing/2014/main" id="{2E981D17-7899-8E9B-9164-497F694A2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18" y="1265406"/>
              <a:ext cx="1172472" cy="1172472"/>
            </a:xfrm>
            <a:prstGeom prst="rect">
              <a:avLst/>
            </a:prstGeom>
          </p:spPr>
        </p:pic>
        <p:sp>
          <p:nvSpPr>
            <p:cNvPr id="22" name="TextBox 21">
              <a:extLst>
                <a:ext uri="{FF2B5EF4-FFF2-40B4-BE49-F238E27FC236}">
                  <a16:creationId xmlns:a16="http://schemas.microsoft.com/office/drawing/2014/main" id="{B22576DB-FE54-FCB7-59DD-E25222EB284F}"/>
                </a:ext>
              </a:extLst>
            </p:cNvPr>
            <p:cNvSpPr txBox="1"/>
            <p:nvPr/>
          </p:nvSpPr>
          <p:spPr>
            <a:xfrm>
              <a:off x="298954" y="90907"/>
              <a:ext cx="4532671" cy="815513"/>
            </a:xfrm>
            <a:prstGeom prst="rect">
              <a:avLst/>
            </a:prstGeom>
            <a:noFill/>
          </p:spPr>
          <p:txBody>
            <a:bodyPr wrap="square" lIns="0" rIns="0" rtlCol="0">
              <a:spAutoFit/>
            </a:bodyPr>
            <a:lstStyle/>
            <a:p>
              <a:pPr algn="ctr"/>
              <a:r>
                <a:rPr kumimoji="1" lang="en-GB" altLang="ja-JP" sz="2933" b="1" dirty="0"/>
                <a:t>Knowledge base</a:t>
              </a:r>
              <a:endParaRPr kumimoji="1" lang="ja-JP" altLang="en-US" sz="2933" b="1" dirty="0" err="1"/>
            </a:p>
          </p:txBody>
        </p:sp>
        <p:pic>
          <p:nvPicPr>
            <p:cNvPr id="24" name="Picture 23">
              <a:extLst>
                <a:ext uri="{FF2B5EF4-FFF2-40B4-BE49-F238E27FC236}">
                  <a16:creationId xmlns:a16="http://schemas.microsoft.com/office/drawing/2014/main" id="{CC58AF53-F87D-37DD-91B4-379FEF58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730" y="857228"/>
              <a:ext cx="1172472" cy="1172472"/>
            </a:xfrm>
            <a:prstGeom prst="rect">
              <a:avLst/>
            </a:prstGeom>
          </p:spPr>
        </p:pic>
        <p:pic>
          <p:nvPicPr>
            <p:cNvPr id="25" name="Picture 24">
              <a:extLst>
                <a:ext uri="{FF2B5EF4-FFF2-40B4-BE49-F238E27FC236}">
                  <a16:creationId xmlns:a16="http://schemas.microsoft.com/office/drawing/2014/main" id="{62571580-59A6-6E89-E85E-BB789E865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24" y="1379959"/>
              <a:ext cx="865772" cy="1063648"/>
            </a:xfrm>
            <a:prstGeom prst="rect">
              <a:avLst/>
            </a:prstGeom>
          </p:spPr>
        </p:pic>
        <p:pic>
          <p:nvPicPr>
            <p:cNvPr id="26" name="Picture 25">
              <a:extLst>
                <a:ext uri="{FF2B5EF4-FFF2-40B4-BE49-F238E27FC236}">
                  <a16:creationId xmlns:a16="http://schemas.microsoft.com/office/drawing/2014/main" id="{32EBA9DB-2494-B499-9808-D76E74454AED}"/>
                </a:ext>
              </a:extLst>
            </p:cNvPr>
            <p:cNvPicPr>
              <a:picLocks noChangeAspect="1"/>
            </p:cNvPicPr>
            <p:nvPr/>
          </p:nvPicPr>
          <p:blipFill rotWithShape="1">
            <a:blip r:embed="rId6">
              <a:extLst>
                <a:ext uri="{28A0092B-C50C-407E-A947-70E740481C1C}">
                  <a14:useLocalDpi xmlns:a14="http://schemas.microsoft.com/office/drawing/2010/main" val="0"/>
                </a:ext>
              </a:extLst>
            </a:blip>
            <a:srcRect l="7799" t="7805" r="7805"/>
            <a:stretch/>
          </p:blipFill>
          <p:spPr>
            <a:xfrm>
              <a:off x="1986363" y="1766813"/>
              <a:ext cx="1073294" cy="1172473"/>
            </a:xfrm>
            <a:prstGeom prst="rect">
              <a:avLst/>
            </a:prstGeom>
          </p:spPr>
        </p:pic>
      </p:grpSp>
      <p:sp>
        <p:nvSpPr>
          <p:cNvPr id="27" name="Rectangle 26">
            <a:extLst>
              <a:ext uri="{FF2B5EF4-FFF2-40B4-BE49-F238E27FC236}">
                <a16:creationId xmlns:a16="http://schemas.microsoft.com/office/drawing/2014/main" id="{0F00E72D-C609-C5BD-D78C-C4DDDF972B6D}"/>
              </a:ext>
            </a:extLst>
          </p:cNvPr>
          <p:cNvSpPr/>
          <p:nvPr/>
        </p:nvSpPr>
        <p:spPr>
          <a:xfrm>
            <a:off x="3402314" y="2219585"/>
            <a:ext cx="1598823"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0" name="Rectangle 29">
            <a:extLst>
              <a:ext uri="{FF2B5EF4-FFF2-40B4-BE49-F238E27FC236}">
                <a16:creationId xmlns:a16="http://schemas.microsoft.com/office/drawing/2014/main" id="{92912F7F-AE3B-98B1-C572-5C287994053F}"/>
              </a:ext>
            </a:extLst>
          </p:cNvPr>
          <p:cNvSpPr/>
          <p:nvPr/>
        </p:nvSpPr>
        <p:spPr>
          <a:xfrm>
            <a:off x="9881036" y="3231682"/>
            <a:ext cx="1680582"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1" name="TextBox 30">
            <a:extLst>
              <a:ext uri="{FF2B5EF4-FFF2-40B4-BE49-F238E27FC236}">
                <a16:creationId xmlns:a16="http://schemas.microsoft.com/office/drawing/2014/main" id="{05A9F963-F363-5EBB-125F-27F3AAA86D2C}"/>
              </a:ext>
            </a:extLst>
          </p:cNvPr>
          <p:cNvSpPr txBox="1"/>
          <p:nvPr/>
        </p:nvSpPr>
        <p:spPr>
          <a:xfrm>
            <a:off x="3396213" y="4438138"/>
            <a:ext cx="2598187" cy="461665"/>
          </a:xfrm>
          <a:prstGeom prst="rect">
            <a:avLst/>
          </a:prstGeom>
          <a:noFill/>
        </p:spPr>
        <p:txBody>
          <a:bodyPr wrap="square" rtlCol="0">
            <a:spAutoFit/>
          </a:bodyPr>
          <a:lstStyle/>
          <a:p>
            <a:pPr algn="ctr"/>
            <a:r>
              <a:rPr lang="en-US" sz="2400" dirty="0"/>
              <a:t>retrieved text</a:t>
            </a:r>
          </a:p>
        </p:txBody>
      </p:sp>
      <p:sp>
        <p:nvSpPr>
          <p:cNvPr id="32" name="TextBox 31">
            <a:extLst>
              <a:ext uri="{FF2B5EF4-FFF2-40B4-BE49-F238E27FC236}">
                <a16:creationId xmlns:a16="http://schemas.microsoft.com/office/drawing/2014/main" id="{30293555-AE54-3E95-5180-94D1EF15C166}"/>
              </a:ext>
            </a:extLst>
          </p:cNvPr>
          <p:cNvSpPr txBox="1"/>
          <p:nvPr/>
        </p:nvSpPr>
        <p:spPr>
          <a:xfrm>
            <a:off x="4500503" y="5579620"/>
            <a:ext cx="2138518" cy="461665"/>
          </a:xfrm>
          <a:prstGeom prst="rect">
            <a:avLst/>
          </a:prstGeom>
          <a:noFill/>
        </p:spPr>
        <p:txBody>
          <a:bodyPr wrap="square" rtlCol="0">
            <a:spAutoFit/>
          </a:bodyPr>
          <a:lstStyle/>
          <a:p>
            <a:pPr algn="ctr"/>
            <a:r>
              <a:rPr lang="en-US" sz="2400" dirty="0"/>
              <a:t>Final prompt</a:t>
            </a:r>
          </a:p>
        </p:txBody>
      </p:sp>
      <p:sp>
        <p:nvSpPr>
          <p:cNvPr id="33" name="Down Arrow 32">
            <a:extLst>
              <a:ext uri="{FF2B5EF4-FFF2-40B4-BE49-F238E27FC236}">
                <a16:creationId xmlns:a16="http://schemas.microsoft.com/office/drawing/2014/main" id="{F53BC4A8-3094-A600-2A87-DD54C42B20E0}"/>
              </a:ext>
            </a:extLst>
          </p:cNvPr>
          <p:cNvSpPr/>
          <p:nvPr/>
        </p:nvSpPr>
        <p:spPr>
          <a:xfrm rot="5400000">
            <a:off x="5621132" y="4373136"/>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4" name="Down Arrow 33">
            <a:extLst>
              <a:ext uri="{FF2B5EF4-FFF2-40B4-BE49-F238E27FC236}">
                <a16:creationId xmlns:a16="http://schemas.microsoft.com/office/drawing/2014/main" id="{4C2EF283-9B13-255C-74CC-D706B5839117}"/>
              </a:ext>
            </a:extLst>
          </p:cNvPr>
          <p:cNvSpPr/>
          <p:nvPr/>
        </p:nvSpPr>
        <p:spPr>
          <a:xfrm rot="5400000">
            <a:off x="2997083" y="4292151"/>
            <a:ext cx="694813" cy="7228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5" name="Right Arrow 34">
            <a:extLst>
              <a:ext uri="{FF2B5EF4-FFF2-40B4-BE49-F238E27FC236}">
                <a16:creationId xmlns:a16="http://schemas.microsoft.com/office/drawing/2014/main" id="{34D2D802-3904-CF3E-30A4-96EC5BA89E2C}"/>
              </a:ext>
            </a:extLst>
          </p:cNvPr>
          <p:cNvSpPr/>
          <p:nvPr/>
        </p:nvSpPr>
        <p:spPr>
          <a:xfrm rot="5400000">
            <a:off x="10050222" y="2305971"/>
            <a:ext cx="845549" cy="697285"/>
          </a:xfrm>
          <a:prstGeom prst="rightArrow">
            <a:avLst/>
          </a:pr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6" name="Right Arrow 35">
            <a:extLst>
              <a:ext uri="{FF2B5EF4-FFF2-40B4-BE49-F238E27FC236}">
                <a16:creationId xmlns:a16="http://schemas.microsoft.com/office/drawing/2014/main" id="{32D9F621-9E45-A8CB-BC3B-8C5E89BA3AB7}"/>
              </a:ext>
            </a:extLst>
          </p:cNvPr>
          <p:cNvSpPr/>
          <p:nvPr/>
        </p:nvSpPr>
        <p:spPr>
          <a:xfrm rot="12140064">
            <a:off x="8416825" y="3115300"/>
            <a:ext cx="1227848" cy="697285"/>
          </a:xfrm>
          <a:prstGeom prst="rightArrow">
            <a:avLst/>
          </a:prstGeom>
          <a:noFill/>
          <a:ln w="76200">
            <a:solidFill>
              <a:schemeClr val="tx1"/>
            </a:solidFill>
            <a:prstDash val="sysDot"/>
            <a:extLst>
              <a:ext uri="{C807C97D-BFC1-408E-A445-0C87EB9F89A2}">
                <ask:lineSketchStyleProps xmlns:ask="http://schemas.microsoft.com/office/drawing/2018/sketchyshapes" sd="1219033472">
                  <a:custGeom>
                    <a:avLst/>
                    <a:gdLst>
                      <a:gd name="connsiteX0" fmla="*/ 0 w 1841772"/>
                      <a:gd name="connsiteY0" fmla="*/ 261482 h 1045927"/>
                      <a:gd name="connsiteX1" fmla="*/ 439603 w 1841772"/>
                      <a:gd name="connsiteY1" fmla="*/ 261482 h 1045927"/>
                      <a:gd name="connsiteX2" fmla="*/ 892394 w 1841772"/>
                      <a:gd name="connsiteY2" fmla="*/ 261482 h 1045927"/>
                      <a:gd name="connsiteX3" fmla="*/ 1318809 w 1841772"/>
                      <a:gd name="connsiteY3" fmla="*/ 261482 h 1045927"/>
                      <a:gd name="connsiteX4" fmla="*/ 1318809 w 1841772"/>
                      <a:gd name="connsiteY4" fmla="*/ 0 h 1045927"/>
                      <a:gd name="connsiteX5" fmla="*/ 1580291 w 1841772"/>
                      <a:gd name="connsiteY5" fmla="*/ 261482 h 1045927"/>
                      <a:gd name="connsiteX6" fmla="*/ 1841772 w 1841772"/>
                      <a:gd name="connsiteY6" fmla="*/ 522964 h 1045927"/>
                      <a:gd name="connsiteX7" fmla="*/ 1585520 w 1841772"/>
                      <a:gd name="connsiteY7" fmla="*/ 779216 h 1045927"/>
                      <a:gd name="connsiteX8" fmla="*/ 1318809 w 1841772"/>
                      <a:gd name="connsiteY8" fmla="*/ 1045927 h 1045927"/>
                      <a:gd name="connsiteX9" fmla="*/ 1318809 w 1841772"/>
                      <a:gd name="connsiteY9" fmla="*/ 784445 h 1045927"/>
                      <a:gd name="connsiteX10" fmla="*/ 866018 w 1841772"/>
                      <a:gd name="connsiteY10" fmla="*/ 784445 h 1045927"/>
                      <a:gd name="connsiteX11" fmla="*/ 439603 w 1841772"/>
                      <a:gd name="connsiteY11" fmla="*/ 784445 h 1045927"/>
                      <a:gd name="connsiteX12" fmla="*/ 0 w 1841772"/>
                      <a:gd name="connsiteY12" fmla="*/ 784445 h 1045927"/>
                      <a:gd name="connsiteX13" fmla="*/ 0 w 1841772"/>
                      <a:gd name="connsiteY13" fmla="*/ 261482 h 104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72" h="1045927" fill="none" extrusionOk="0">
                        <a:moveTo>
                          <a:pt x="0" y="261482"/>
                        </a:moveTo>
                        <a:cubicBezTo>
                          <a:pt x="128098" y="226520"/>
                          <a:pt x="316994" y="300182"/>
                          <a:pt x="439603" y="261482"/>
                        </a:cubicBezTo>
                        <a:cubicBezTo>
                          <a:pt x="562212" y="222782"/>
                          <a:pt x="784990" y="311218"/>
                          <a:pt x="892394" y="261482"/>
                        </a:cubicBezTo>
                        <a:cubicBezTo>
                          <a:pt x="999798" y="211746"/>
                          <a:pt x="1160990" y="290032"/>
                          <a:pt x="1318809" y="261482"/>
                        </a:cubicBezTo>
                        <a:cubicBezTo>
                          <a:pt x="1302127" y="131419"/>
                          <a:pt x="1335451" y="73210"/>
                          <a:pt x="1318809" y="0"/>
                        </a:cubicBezTo>
                        <a:cubicBezTo>
                          <a:pt x="1423191" y="80272"/>
                          <a:pt x="1493642" y="207452"/>
                          <a:pt x="1580291" y="261482"/>
                        </a:cubicBezTo>
                        <a:cubicBezTo>
                          <a:pt x="1666939" y="315512"/>
                          <a:pt x="1720468" y="415927"/>
                          <a:pt x="1841772" y="522964"/>
                        </a:cubicBezTo>
                        <a:cubicBezTo>
                          <a:pt x="1765413" y="649925"/>
                          <a:pt x="1649899" y="685819"/>
                          <a:pt x="1585520" y="779216"/>
                        </a:cubicBezTo>
                        <a:cubicBezTo>
                          <a:pt x="1521141" y="872613"/>
                          <a:pt x="1346100" y="962509"/>
                          <a:pt x="1318809" y="1045927"/>
                        </a:cubicBezTo>
                        <a:cubicBezTo>
                          <a:pt x="1310674" y="976570"/>
                          <a:pt x="1341457" y="882740"/>
                          <a:pt x="1318809" y="784445"/>
                        </a:cubicBezTo>
                        <a:cubicBezTo>
                          <a:pt x="1204604" y="797580"/>
                          <a:pt x="1028044" y="773885"/>
                          <a:pt x="866018" y="784445"/>
                        </a:cubicBezTo>
                        <a:cubicBezTo>
                          <a:pt x="703992" y="795005"/>
                          <a:pt x="581012" y="745237"/>
                          <a:pt x="439603" y="784445"/>
                        </a:cubicBezTo>
                        <a:cubicBezTo>
                          <a:pt x="298195" y="823653"/>
                          <a:pt x="106464" y="770458"/>
                          <a:pt x="0" y="784445"/>
                        </a:cubicBezTo>
                        <a:cubicBezTo>
                          <a:pt x="-11942" y="598369"/>
                          <a:pt x="59286" y="371852"/>
                          <a:pt x="0" y="261482"/>
                        </a:cubicBezTo>
                        <a:close/>
                      </a:path>
                      <a:path w="1841772" h="1045927" stroke="0" extrusionOk="0">
                        <a:moveTo>
                          <a:pt x="0" y="261482"/>
                        </a:moveTo>
                        <a:cubicBezTo>
                          <a:pt x="176527" y="221109"/>
                          <a:pt x="301645" y="267353"/>
                          <a:pt x="426415" y="261482"/>
                        </a:cubicBezTo>
                        <a:cubicBezTo>
                          <a:pt x="551186" y="255611"/>
                          <a:pt x="631256" y="267218"/>
                          <a:pt x="826454" y="261482"/>
                        </a:cubicBezTo>
                        <a:cubicBezTo>
                          <a:pt x="1021652" y="255746"/>
                          <a:pt x="1095209" y="276624"/>
                          <a:pt x="1318809" y="261482"/>
                        </a:cubicBezTo>
                        <a:cubicBezTo>
                          <a:pt x="1308779" y="159110"/>
                          <a:pt x="1347637" y="106635"/>
                          <a:pt x="1318809" y="0"/>
                        </a:cubicBezTo>
                        <a:cubicBezTo>
                          <a:pt x="1449970" y="93629"/>
                          <a:pt x="1462380" y="192945"/>
                          <a:pt x="1569831" y="251023"/>
                        </a:cubicBezTo>
                        <a:cubicBezTo>
                          <a:pt x="1677282" y="309101"/>
                          <a:pt x="1755604" y="498066"/>
                          <a:pt x="1841772" y="522964"/>
                        </a:cubicBezTo>
                        <a:cubicBezTo>
                          <a:pt x="1801208" y="587074"/>
                          <a:pt x="1657192" y="660043"/>
                          <a:pt x="1590750" y="773986"/>
                        </a:cubicBezTo>
                        <a:cubicBezTo>
                          <a:pt x="1524308" y="887929"/>
                          <a:pt x="1437917" y="912576"/>
                          <a:pt x="1318809" y="1045927"/>
                        </a:cubicBezTo>
                        <a:cubicBezTo>
                          <a:pt x="1311086" y="934772"/>
                          <a:pt x="1349537" y="843826"/>
                          <a:pt x="1318809" y="784445"/>
                        </a:cubicBezTo>
                        <a:cubicBezTo>
                          <a:pt x="1155255" y="827743"/>
                          <a:pt x="957612" y="733732"/>
                          <a:pt x="866018" y="784445"/>
                        </a:cubicBezTo>
                        <a:cubicBezTo>
                          <a:pt x="774424" y="835158"/>
                          <a:pt x="578884" y="778570"/>
                          <a:pt x="400039" y="784445"/>
                        </a:cubicBezTo>
                        <a:cubicBezTo>
                          <a:pt x="221194" y="790320"/>
                          <a:pt x="194962" y="752844"/>
                          <a:pt x="0" y="784445"/>
                        </a:cubicBezTo>
                        <a:cubicBezTo>
                          <a:pt x="-54857" y="627439"/>
                          <a:pt x="37409" y="414240"/>
                          <a:pt x="0" y="26148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7" name="Right Arrow 36">
            <a:extLst>
              <a:ext uri="{FF2B5EF4-FFF2-40B4-BE49-F238E27FC236}">
                <a16:creationId xmlns:a16="http://schemas.microsoft.com/office/drawing/2014/main" id="{AB388EDE-5B3E-B963-48F5-9F3DA579C0DE}"/>
              </a:ext>
            </a:extLst>
          </p:cNvPr>
          <p:cNvSpPr/>
          <p:nvPr/>
        </p:nvSpPr>
        <p:spPr>
          <a:xfrm>
            <a:off x="3045995" y="5438540"/>
            <a:ext cx="1454508"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8" name="Right Arrow 37">
            <a:extLst>
              <a:ext uri="{FF2B5EF4-FFF2-40B4-BE49-F238E27FC236}">
                <a16:creationId xmlns:a16="http://schemas.microsoft.com/office/drawing/2014/main" id="{6EC646A9-F8DB-A395-97C0-0D1E0A273C7E}"/>
              </a:ext>
            </a:extLst>
          </p:cNvPr>
          <p:cNvSpPr/>
          <p:nvPr/>
        </p:nvSpPr>
        <p:spPr>
          <a:xfrm>
            <a:off x="6620020" y="5438539"/>
            <a:ext cx="2794081"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 name="Rectangle 1">
            <a:extLst>
              <a:ext uri="{FF2B5EF4-FFF2-40B4-BE49-F238E27FC236}">
                <a16:creationId xmlns:a16="http://schemas.microsoft.com/office/drawing/2014/main" id="{14046B6D-2505-904A-D4E8-082F5B8F0D9B}"/>
              </a:ext>
            </a:extLst>
          </p:cNvPr>
          <p:cNvSpPr/>
          <p:nvPr/>
        </p:nvSpPr>
        <p:spPr>
          <a:xfrm>
            <a:off x="168442" y="4004300"/>
            <a:ext cx="2774567" cy="2352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err="1"/>
          </a:p>
        </p:txBody>
      </p:sp>
    </p:spTree>
    <p:extLst>
      <p:ext uri="{BB962C8B-B14F-4D97-AF65-F5344CB8AC3E}">
        <p14:creationId xmlns:p14="http://schemas.microsoft.com/office/powerpoint/2010/main" val="3543334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3850967" y="774560"/>
            <a:ext cx="4286865" cy="1077218"/>
          </a:xfrm>
          <a:prstGeom prst="rect">
            <a:avLst/>
          </a:prstGeom>
          <a:noFill/>
        </p:spPr>
        <p:txBody>
          <a:bodyPr wrap="square" lIns="0" rIns="0" rtlCol="0">
            <a:spAutoFit/>
          </a:bodyPr>
          <a:lstStyle/>
          <a:p>
            <a:pPr algn="ctr"/>
            <a:r>
              <a:rPr kumimoji="1" lang="en-GB" altLang="ja-JP" sz="6400" b="1" dirty="0"/>
              <a:t>RAG</a:t>
            </a:r>
            <a:endParaRPr kumimoji="1" lang="ja-JP" altLang="en-US" sz="6400" b="1" dirty="0" err="1"/>
          </a:p>
        </p:txBody>
      </p:sp>
      <p:sp>
        <p:nvSpPr>
          <p:cNvPr id="5" name="Down Arrow 4">
            <a:extLst>
              <a:ext uri="{FF2B5EF4-FFF2-40B4-BE49-F238E27FC236}">
                <a16:creationId xmlns:a16="http://schemas.microsoft.com/office/drawing/2014/main" id="{CA59EBB4-2C1B-A2FF-A617-66AAA7DD6751}"/>
              </a:ext>
            </a:extLst>
          </p:cNvPr>
          <p:cNvSpPr/>
          <p:nvPr/>
        </p:nvSpPr>
        <p:spPr>
          <a:xfrm>
            <a:off x="7198808" y="3805805"/>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B887E0E6-DEE1-9A5B-0B81-342EBAE13593}"/>
              </a:ext>
            </a:extLst>
          </p:cNvPr>
          <p:cNvSpPr txBox="1"/>
          <p:nvPr/>
        </p:nvSpPr>
        <p:spPr>
          <a:xfrm>
            <a:off x="6043874" y="1221810"/>
            <a:ext cx="3021781" cy="995016"/>
          </a:xfrm>
          <a:prstGeom prst="rect">
            <a:avLst/>
          </a:prstGeom>
          <a:noFill/>
        </p:spPr>
        <p:txBody>
          <a:bodyPr wrap="square" lIns="0" rIns="0" rtlCol="0">
            <a:spAutoFit/>
          </a:bodyPr>
          <a:lstStyle/>
          <a:p>
            <a:pPr algn="ctr"/>
            <a:r>
              <a:rPr kumimoji="1" lang="en-GB" altLang="ja-JP" sz="2933" b="1" dirty="0"/>
              <a:t>Vector</a:t>
            </a:r>
          </a:p>
          <a:p>
            <a:pPr algn="ctr"/>
            <a:r>
              <a:rPr kumimoji="1" lang="en-GB" altLang="ja-JP" sz="2933" b="1" dirty="0"/>
              <a:t> Database</a:t>
            </a:r>
            <a:endParaRPr kumimoji="1" lang="ja-JP" altLang="en-US" sz="2933" b="1" dirty="0" err="1"/>
          </a:p>
        </p:txBody>
      </p:sp>
      <p:sp>
        <p:nvSpPr>
          <p:cNvPr id="7" name="Down Arrow 6">
            <a:extLst>
              <a:ext uri="{FF2B5EF4-FFF2-40B4-BE49-F238E27FC236}">
                <a16:creationId xmlns:a16="http://schemas.microsoft.com/office/drawing/2014/main" id="{576DEE8C-5AF6-C4D2-BA19-36DFEE7D8CB0}"/>
              </a:ext>
            </a:extLst>
          </p:cNvPr>
          <p:cNvSpPr/>
          <p:nvPr/>
        </p:nvSpPr>
        <p:spPr>
          <a:xfrm rot="16200000">
            <a:off x="5542412" y="1954652"/>
            <a:ext cx="694813" cy="149840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8" name="TextBox 7">
            <a:extLst>
              <a:ext uri="{FF2B5EF4-FFF2-40B4-BE49-F238E27FC236}">
                <a16:creationId xmlns:a16="http://schemas.microsoft.com/office/drawing/2014/main" id="{CFF442E6-0A68-4D3C-AB8C-15B639D3C1F4}"/>
              </a:ext>
            </a:extLst>
          </p:cNvPr>
          <p:cNvSpPr txBox="1"/>
          <p:nvPr/>
        </p:nvSpPr>
        <p:spPr>
          <a:xfrm>
            <a:off x="9414101" y="5156593"/>
            <a:ext cx="2547256" cy="1200329"/>
          </a:xfrm>
          <a:prstGeom prst="rect">
            <a:avLst/>
          </a:prstGeom>
          <a:noFill/>
        </p:spPr>
        <p:txBody>
          <a:bodyPr wrap="square" lIns="0" rIns="0" rtlCol="0">
            <a:spAutoFit/>
          </a:bodyPr>
          <a:lstStyle/>
          <a:p>
            <a:pPr algn="ctr"/>
            <a:r>
              <a:rPr kumimoji="1" lang="en-GB" altLang="ja-JP" sz="3600" b="1" dirty="0"/>
              <a:t>Foundation </a:t>
            </a:r>
          </a:p>
          <a:p>
            <a:pPr algn="ctr"/>
            <a:r>
              <a:rPr kumimoji="1" lang="en-GB" altLang="ja-JP" sz="3600" b="1" dirty="0"/>
              <a:t>Model</a:t>
            </a:r>
            <a:endParaRPr kumimoji="1" lang="ja-JP" altLang="en-US" sz="36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374247" y="2356447"/>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a:off x="2089263" y="2592580"/>
            <a:ext cx="1074139"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1" name="TextBox 10">
            <a:extLst>
              <a:ext uri="{FF2B5EF4-FFF2-40B4-BE49-F238E27FC236}">
                <a16:creationId xmlns:a16="http://schemas.microsoft.com/office/drawing/2014/main" id="{BA06EB33-DA2C-7BC8-3630-9D2BE3348BC1}"/>
              </a:ext>
            </a:extLst>
          </p:cNvPr>
          <p:cNvSpPr txBox="1"/>
          <p:nvPr/>
        </p:nvSpPr>
        <p:spPr>
          <a:xfrm>
            <a:off x="6255669" y="4451256"/>
            <a:ext cx="2598187" cy="461665"/>
          </a:xfrm>
          <a:prstGeom prst="rect">
            <a:avLst/>
          </a:prstGeom>
          <a:noFill/>
        </p:spPr>
        <p:txBody>
          <a:bodyPr wrap="square" rtlCol="0">
            <a:spAutoFit/>
          </a:bodyPr>
          <a:lstStyle/>
          <a:p>
            <a:pPr algn="ctr"/>
            <a:r>
              <a:rPr lang="en-US" sz="2400" dirty="0"/>
              <a:t>retrieved vectors</a:t>
            </a:r>
          </a:p>
        </p:txBody>
      </p:sp>
      <p:sp>
        <p:nvSpPr>
          <p:cNvPr id="12" name="TextBox 11">
            <a:extLst>
              <a:ext uri="{FF2B5EF4-FFF2-40B4-BE49-F238E27FC236}">
                <a16:creationId xmlns:a16="http://schemas.microsoft.com/office/drawing/2014/main" id="{A5FCC84E-4F0F-D5B1-8E35-58BDF800514C}"/>
              </a:ext>
            </a:extLst>
          </p:cNvPr>
          <p:cNvSpPr txBox="1"/>
          <p:nvPr/>
        </p:nvSpPr>
        <p:spPr>
          <a:xfrm>
            <a:off x="253923" y="4099583"/>
            <a:ext cx="2552171" cy="2062103"/>
          </a:xfrm>
          <a:prstGeom prst="rect">
            <a:avLst/>
          </a:prstGeom>
          <a:solidFill>
            <a:schemeClr val="accent6"/>
          </a:solidFill>
        </p:spPr>
        <p:txBody>
          <a:bodyPr wrap="square" rtlCol="0">
            <a:spAutoFit/>
          </a:bodyPr>
          <a:lstStyle/>
          <a:p>
            <a:pPr algn="ctr"/>
            <a:r>
              <a:rPr lang="en-US" sz="3200" dirty="0"/>
              <a:t>User prompt</a:t>
            </a:r>
          </a:p>
          <a:p>
            <a:pPr algn="ctr"/>
            <a:r>
              <a:rPr lang="en-US" sz="3200" dirty="0"/>
              <a:t>+</a:t>
            </a:r>
          </a:p>
          <a:p>
            <a:pPr algn="ctr"/>
            <a:r>
              <a:rPr lang="en-US" sz="3200" dirty="0"/>
              <a:t>retrieved text</a:t>
            </a:r>
          </a:p>
        </p:txBody>
      </p:sp>
      <p:pic>
        <p:nvPicPr>
          <p:cNvPr id="18" name="Picture 17">
            <a:extLst>
              <a:ext uri="{FF2B5EF4-FFF2-40B4-BE49-F238E27FC236}">
                <a16:creationId xmlns:a16="http://schemas.microsoft.com/office/drawing/2014/main" id="{84C650F7-2513-3A20-E8D5-22118407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12" y="2171544"/>
            <a:ext cx="1498406" cy="1498406"/>
          </a:xfrm>
          <a:prstGeom prst="rect">
            <a:avLst/>
          </a:prstGeom>
        </p:spPr>
      </p:pic>
      <p:sp>
        <p:nvSpPr>
          <p:cNvPr id="19" name="TextBox 18">
            <a:extLst>
              <a:ext uri="{FF2B5EF4-FFF2-40B4-BE49-F238E27FC236}">
                <a16:creationId xmlns:a16="http://schemas.microsoft.com/office/drawing/2014/main" id="{31A1D327-8BA2-F836-454A-CA3066A1AF6A}"/>
              </a:ext>
            </a:extLst>
          </p:cNvPr>
          <p:cNvSpPr txBox="1"/>
          <p:nvPr/>
        </p:nvSpPr>
        <p:spPr>
          <a:xfrm>
            <a:off x="1392294" y="2029354"/>
            <a:ext cx="2138518" cy="461665"/>
          </a:xfrm>
          <a:prstGeom prst="rect">
            <a:avLst/>
          </a:prstGeom>
          <a:noFill/>
        </p:spPr>
        <p:txBody>
          <a:bodyPr wrap="square" rtlCol="0">
            <a:spAutoFit/>
          </a:bodyPr>
          <a:lstStyle/>
          <a:p>
            <a:pPr algn="ctr"/>
            <a:r>
              <a:rPr lang="en-US" sz="2400" dirty="0"/>
              <a:t>User prompt</a:t>
            </a:r>
          </a:p>
        </p:txBody>
      </p:sp>
      <p:grpSp>
        <p:nvGrpSpPr>
          <p:cNvPr id="29" name="Group 28">
            <a:extLst>
              <a:ext uri="{FF2B5EF4-FFF2-40B4-BE49-F238E27FC236}">
                <a16:creationId xmlns:a16="http://schemas.microsoft.com/office/drawing/2014/main" id="{825E5002-BA05-E7FE-BE5F-99DE89124B4B}"/>
              </a:ext>
            </a:extLst>
          </p:cNvPr>
          <p:cNvGrpSpPr/>
          <p:nvPr/>
        </p:nvGrpSpPr>
        <p:grpSpPr>
          <a:xfrm>
            <a:off x="9143656" y="195899"/>
            <a:ext cx="3021781" cy="1898919"/>
            <a:chOff x="298954" y="90907"/>
            <a:chExt cx="4532671" cy="2848379"/>
          </a:xfrm>
        </p:grpSpPr>
        <p:pic>
          <p:nvPicPr>
            <p:cNvPr id="21" name="Picture 20">
              <a:extLst>
                <a:ext uri="{FF2B5EF4-FFF2-40B4-BE49-F238E27FC236}">
                  <a16:creationId xmlns:a16="http://schemas.microsoft.com/office/drawing/2014/main" id="{2E981D17-7899-8E9B-9164-497F694A2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18" y="1265406"/>
              <a:ext cx="1172472" cy="1172472"/>
            </a:xfrm>
            <a:prstGeom prst="rect">
              <a:avLst/>
            </a:prstGeom>
          </p:spPr>
        </p:pic>
        <p:sp>
          <p:nvSpPr>
            <p:cNvPr id="22" name="TextBox 21">
              <a:extLst>
                <a:ext uri="{FF2B5EF4-FFF2-40B4-BE49-F238E27FC236}">
                  <a16:creationId xmlns:a16="http://schemas.microsoft.com/office/drawing/2014/main" id="{B22576DB-FE54-FCB7-59DD-E25222EB284F}"/>
                </a:ext>
              </a:extLst>
            </p:cNvPr>
            <p:cNvSpPr txBox="1"/>
            <p:nvPr/>
          </p:nvSpPr>
          <p:spPr>
            <a:xfrm>
              <a:off x="298954" y="90907"/>
              <a:ext cx="4532671" cy="815513"/>
            </a:xfrm>
            <a:prstGeom prst="rect">
              <a:avLst/>
            </a:prstGeom>
            <a:noFill/>
          </p:spPr>
          <p:txBody>
            <a:bodyPr wrap="square" lIns="0" rIns="0" rtlCol="0">
              <a:spAutoFit/>
            </a:bodyPr>
            <a:lstStyle/>
            <a:p>
              <a:pPr algn="ctr"/>
              <a:r>
                <a:rPr kumimoji="1" lang="en-GB" altLang="ja-JP" sz="2933" b="1" dirty="0"/>
                <a:t>Knowledge base</a:t>
              </a:r>
              <a:endParaRPr kumimoji="1" lang="ja-JP" altLang="en-US" sz="2933" b="1" dirty="0" err="1"/>
            </a:p>
          </p:txBody>
        </p:sp>
        <p:pic>
          <p:nvPicPr>
            <p:cNvPr id="24" name="Picture 23">
              <a:extLst>
                <a:ext uri="{FF2B5EF4-FFF2-40B4-BE49-F238E27FC236}">
                  <a16:creationId xmlns:a16="http://schemas.microsoft.com/office/drawing/2014/main" id="{CC58AF53-F87D-37DD-91B4-379FEF58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730" y="857228"/>
              <a:ext cx="1172472" cy="1172472"/>
            </a:xfrm>
            <a:prstGeom prst="rect">
              <a:avLst/>
            </a:prstGeom>
          </p:spPr>
        </p:pic>
        <p:pic>
          <p:nvPicPr>
            <p:cNvPr id="25" name="Picture 24">
              <a:extLst>
                <a:ext uri="{FF2B5EF4-FFF2-40B4-BE49-F238E27FC236}">
                  <a16:creationId xmlns:a16="http://schemas.microsoft.com/office/drawing/2014/main" id="{62571580-59A6-6E89-E85E-BB789E865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24" y="1379959"/>
              <a:ext cx="865772" cy="1063648"/>
            </a:xfrm>
            <a:prstGeom prst="rect">
              <a:avLst/>
            </a:prstGeom>
          </p:spPr>
        </p:pic>
        <p:pic>
          <p:nvPicPr>
            <p:cNvPr id="26" name="Picture 25">
              <a:extLst>
                <a:ext uri="{FF2B5EF4-FFF2-40B4-BE49-F238E27FC236}">
                  <a16:creationId xmlns:a16="http://schemas.microsoft.com/office/drawing/2014/main" id="{32EBA9DB-2494-B499-9808-D76E74454AED}"/>
                </a:ext>
              </a:extLst>
            </p:cNvPr>
            <p:cNvPicPr>
              <a:picLocks noChangeAspect="1"/>
            </p:cNvPicPr>
            <p:nvPr/>
          </p:nvPicPr>
          <p:blipFill rotWithShape="1">
            <a:blip r:embed="rId6">
              <a:extLst>
                <a:ext uri="{28A0092B-C50C-407E-A947-70E740481C1C}">
                  <a14:useLocalDpi xmlns:a14="http://schemas.microsoft.com/office/drawing/2010/main" val="0"/>
                </a:ext>
              </a:extLst>
            </a:blip>
            <a:srcRect l="7799" t="7805" r="7805"/>
            <a:stretch/>
          </p:blipFill>
          <p:spPr>
            <a:xfrm>
              <a:off x="1986363" y="1766813"/>
              <a:ext cx="1073294" cy="1172473"/>
            </a:xfrm>
            <a:prstGeom prst="rect">
              <a:avLst/>
            </a:prstGeom>
          </p:spPr>
        </p:pic>
      </p:grpSp>
      <p:sp>
        <p:nvSpPr>
          <p:cNvPr id="27" name="Rectangle 26">
            <a:extLst>
              <a:ext uri="{FF2B5EF4-FFF2-40B4-BE49-F238E27FC236}">
                <a16:creationId xmlns:a16="http://schemas.microsoft.com/office/drawing/2014/main" id="{0F00E72D-C609-C5BD-D78C-C4DDDF972B6D}"/>
              </a:ext>
            </a:extLst>
          </p:cNvPr>
          <p:cNvSpPr/>
          <p:nvPr/>
        </p:nvSpPr>
        <p:spPr>
          <a:xfrm>
            <a:off x="3402314" y="2219585"/>
            <a:ext cx="1598823"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0" name="Rectangle 29">
            <a:extLst>
              <a:ext uri="{FF2B5EF4-FFF2-40B4-BE49-F238E27FC236}">
                <a16:creationId xmlns:a16="http://schemas.microsoft.com/office/drawing/2014/main" id="{92912F7F-AE3B-98B1-C572-5C287994053F}"/>
              </a:ext>
            </a:extLst>
          </p:cNvPr>
          <p:cNvSpPr/>
          <p:nvPr/>
        </p:nvSpPr>
        <p:spPr>
          <a:xfrm>
            <a:off x="9881036" y="3231682"/>
            <a:ext cx="1680582"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1" name="TextBox 30">
            <a:extLst>
              <a:ext uri="{FF2B5EF4-FFF2-40B4-BE49-F238E27FC236}">
                <a16:creationId xmlns:a16="http://schemas.microsoft.com/office/drawing/2014/main" id="{05A9F963-F363-5EBB-125F-27F3AAA86D2C}"/>
              </a:ext>
            </a:extLst>
          </p:cNvPr>
          <p:cNvSpPr txBox="1"/>
          <p:nvPr/>
        </p:nvSpPr>
        <p:spPr>
          <a:xfrm>
            <a:off x="3396213" y="4438138"/>
            <a:ext cx="2598187" cy="461665"/>
          </a:xfrm>
          <a:prstGeom prst="rect">
            <a:avLst/>
          </a:prstGeom>
          <a:noFill/>
        </p:spPr>
        <p:txBody>
          <a:bodyPr wrap="square" rtlCol="0">
            <a:spAutoFit/>
          </a:bodyPr>
          <a:lstStyle/>
          <a:p>
            <a:pPr algn="ctr"/>
            <a:r>
              <a:rPr lang="en-US" sz="2400" dirty="0"/>
              <a:t>retrieved text</a:t>
            </a:r>
          </a:p>
        </p:txBody>
      </p:sp>
      <p:sp>
        <p:nvSpPr>
          <p:cNvPr id="32" name="TextBox 31">
            <a:extLst>
              <a:ext uri="{FF2B5EF4-FFF2-40B4-BE49-F238E27FC236}">
                <a16:creationId xmlns:a16="http://schemas.microsoft.com/office/drawing/2014/main" id="{30293555-AE54-3E95-5180-94D1EF15C166}"/>
              </a:ext>
            </a:extLst>
          </p:cNvPr>
          <p:cNvSpPr txBox="1"/>
          <p:nvPr/>
        </p:nvSpPr>
        <p:spPr>
          <a:xfrm>
            <a:off x="4500503" y="5579620"/>
            <a:ext cx="2138518" cy="461665"/>
          </a:xfrm>
          <a:prstGeom prst="rect">
            <a:avLst/>
          </a:prstGeom>
          <a:noFill/>
        </p:spPr>
        <p:txBody>
          <a:bodyPr wrap="square" rtlCol="0">
            <a:spAutoFit/>
          </a:bodyPr>
          <a:lstStyle/>
          <a:p>
            <a:pPr algn="ctr"/>
            <a:r>
              <a:rPr lang="en-US" sz="2400" dirty="0"/>
              <a:t>Final prompt</a:t>
            </a:r>
          </a:p>
        </p:txBody>
      </p:sp>
      <p:sp>
        <p:nvSpPr>
          <p:cNvPr id="33" name="Down Arrow 32">
            <a:extLst>
              <a:ext uri="{FF2B5EF4-FFF2-40B4-BE49-F238E27FC236}">
                <a16:creationId xmlns:a16="http://schemas.microsoft.com/office/drawing/2014/main" id="{F53BC4A8-3094-A600-2A87-DD54C42B20E0}"/>
              </a:ext>
            </a:extLst>
          </p:cNvPr>
          <p:cNvSpPr/>
          <p:nvPr/>
        </p:nvSpPr>
        <p:spPr>
          <a:xfrm rot="5400000">
            <a:off x="5621132" y="4373136"/>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4" name="Down Arrow 33">
            <a:extLst>
              <a:ext uri="{FF2B5EF4-FFF2-40B4-BE49-F238E27FC236}">
                <a16:creationId xmlns:a16="http://schemas.microsoft.com/office/drawing/2014/main" id="{4C2EF283-9B13-255C-74CC-D706B5839117}"/>
              </a:ext>
            </a:extLst>
          </p:cNvPr>
          <p:cNvSpPr/>
          <p:nvPr/>
        </p:nvSpPr>
        <p:spPr>
          <a:xfrm rot="5400000">
            <a:off x="2997083" y="4292151"/>
            <a:ext cx="694813" cy="7228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5" name="Right Arrow 34">
            <a:extLst>
              <a:ext uri="{FF2B5EF4-FFF2-40B4-BE49-F238E27FC236}">
                <a16:creationId xmlns:a16="http://schemas.microsoft.com/office/drawing/2014/main" id="{34D2D802-3904-CF3E-30A4-96EC5BA89E2C}"/>
              </a:ext>
            </a:extLst>
          </p:cNvPr>
          <p:cNvSpPr/>
          <p:nvPr/>
        </p:nvSpPr>
        <p:spPr>
          <a:xfrm rot="5400000">
            <a:off x="10050222" y="2305971"/>
            <a:ext cx="845549" cy="697285"/>
          </a:xfrm>
          <a:prstGeom prst="rightArrow">
            <a:avLst/>
          </a:pr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6" name="Right Arrow 35">
            <a:extLst>
              <a:ext uri="{FF2B5EF4-FFF2-40B4-BE49-F238E27FC236}">
                <a16:creationId xmlns:a16="http://schemas.microsoft.com/office/drawing/2014/main" id="{32D9F621-9E45-A8CB-BC3B-8C5E89BA3AB7}"/>
              </a:ext>
            </a:extLst>
          </p:cNvPr>
          <p:cNvSpPr/>
          <p:nvPr/>
        </p:nvSpPr>
        <p:spPr>
          <a:xfrm rot="12140064">
            <a:off x="8416825" y="3115300"/>
            <a:ext cx="1227848" cy="697285"/>
          </a:xfrm>
          <a:prstGeom prst="rightArrow">
            <a:avLst/>
          </a:prstGeom>
          <a:noFill/>
          <a:ln w="76200">
            <a:solidFill>
              <a:schemeClr val="tx1"/>
            </a:solidFill>
            <a:prstDash val="sysDot"/>
            <a:extLst>
              <a:ext uri="{C807C97D-BFC1-408E-A445-0C87EB9F89A2}">
                <ask:lineSketchStyleProps xmlns:ask="http://schemas.microsoft.com/office/drawing/2018/sketchyshapes" sd="1219033472">
                  <a:custGeom>
                    <a:avLst/>
                    <a:gdLst>
                      <a:gd name="connsiteX0" fmla="*/ 0 w 1841772"/>
                      <a:gd name="connsiteY0" fmla="*/ 261482 h 1045927"/>
                      <a:gd name="connsiteX1" fmla="*/ 439603 w 1841772"/>
                      <a:gd name="connsiteY1" fmla="*/ 261482 h 1045927"/>
                      <a:gd name="connsiteX2" fmla="*/ 892394 w 1841772"/>
                      <a:gd name="connsiteY2" fmla="*/ 261482 h 1045927"/>
                      <a:gd name="connsiteX3" fmla="*/ 1318809 w 1841772"/>
                      <a:gd name="connsiteY3" fmla="*/ 261482 h 1045927"/>
                      <a:gd name="connsiteX4" fmla="*/ 1318809 w 1841772"/>
                      <a:gd name="connsiteY4" fmla="*/ 0 h 1045927"/>
                      <a:gd name="connsiteX5" fmla="*/ 1580291 w 1841772"/>
                      <a:gd name="connsiteY5" fmla="*/ 261482 h 1045927"/>
                      <a:gd name="connsiteX6" fmla="*/ 1841772 w 1841772"/>
                      <a:gd name="connsiteY6" fmla="*/ 522964 h 1045927"/>
                      <a:gd name="connsiteX7" fmla="*/ 1585520 w 1841772"/>
                      <a:gd name="connsiteY7" fmla="*/ 779216 h 1045927"/>
                      <a:gd name="connsiteX8" fmla="*/ 1318809 w 1841772"/>
                      <a:gd name="connsiteY8" fmla="*/ 1045927 h 1045927"/>
                      <a:gd name="connsiteX9" fmla="*/ 1318809 w 1841772"/>
                      <a:gd name="connsiteY9" fmla="*/ 784445 h 1045927"/>
                      <a:gd name="connsiteX10" fmla="*/ 866018 w 1841772"/>
                      <a:gd name="connsiteY10" fmla="*/ 784445 h 1045927"/>
                      <a:gd name="connsiteX11" fmla="*/ 439603 w 1841772"/>
                      <a:gd name="connsiteY11" fmla="*/ 784445 h 1045927"/>
                      <a:gd name="connsiteX12" fmla="*/ 0 w 1841772"/>
                      <a:gd name="connsiteY12" fmla="*/ 784445 h 1045927"/>
                      <a:gd name="connsiteX13" fmla="*/ 0 w 1841772"/>
                      <a:gd name="connsiteY13" fmla="*/ 261482 h 104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72" h="1045927" fill="none" extrusionOk="0">
                        <a:moveTo>
                          <a:pt x="0" y="261482"/>
                        </a:moveTo>
                        <a:cubicBezTo>
                          <a:pt x="128098" y="226520"/>
                          <a:pt x="316994" y="300182"/>
                          <a:pt x="439603" y="261482"/>
                        </a:cubicBezTo>
                        <a:cubicBezTo>
                          <a:pt x="562212" y="222782"/>
                          <a:pt x="784990" y="311218"/>
                          <a:pt x="892394" y="261482"/>
                        </a:cubicBezTo>
                        <a:cubicBezTo>
                          <a:pt x="999798" y="211746"/>
                          <a:pt x="1160990" y="290032"/>
                          <a:pt x="1318809" y="261482"/>
                        </a:cubicBezTo>
                        <a:cubicBezTo>
                          <a:pt x="1302127" y="131419"/>
                          <a:pt x="1335451" y="73210"/>
                          <a:pt x="1318809" y="0"/>
                        </a:cubicBezTo>
                        <a:cubicBezTo>
                          <a:pt x="1423191" y="80272"/>
                          <a:pt x="1493642" y="207452"/>
                          <a:pt x="1580291" y="261482"/>
                        </a:cubicBezTo>
                        <a:cubicBezTo>
                          <a:pt x="1666939" y="315512"/>
                          <a:pt x="1720468" y="415927"/>
                          <a:pt x="1841772" y="522964"/>
                        </a:cubicBezTo>
                        <a:cubicBezTo>
                          <a:pt x="1765413" y="649925"/>
                          <a:pt x="1649899" y="685819"/>
                          <a:pt x="1585520" y="779216"/>
                        </a:cubicBezTo>
                        <a:cubicBezTo>
                          <a:pt x="1521141" y="872613"/>
                          <a:pt x="1346100" y="962509"/>
                          <a:pt x="1318809" y="1045927"/>
                        </a:cubicBezTo>
                        <a:cubicBezTo>
                          <a:pt x="1310674" y="976570"/>
                          <a:pt x="1341457" y="882740"/>
                          <a:pt x="1318809" y="784445"/>
                        </a:cubicBezTo>
                        <a:cubicBezTo>
                          <a:pt x="1204604" y="797580"/>
                          <a:pt x="1028044" y="773885"/>
                          <a:pt x="866018" y="784445"/>
                        </a:cubicBezTo>
                        <a:cubicBezTo>
                          <a:pt x="703992" y="795005"/>
                          <a:pt x="581012" y="745237"/>
                          <a:pt x="439603" y="784445"/>
                        </a:cubicBezTo>
                        <a:cubicBezTo>
                          <a:pt x="298195" y="823653"/>
                          <a:pt x="106464" y="770458"/>
                          <a:pt x="0" y="784445"/>
                        </a:cubicBezTo>
                        <a:cubicBezTo>
                          <a:pt x="-11942" y="598369"/>
                          <a:pt x="59286" y="371852"/>
                          <a:pt x="0" y="261482"/>
                        </a:cubicBezTo>
                        <a:close/>
                      </a:path>
                      <a:path w="1841772" h="1045927" stroke="0" extrusionOk="0">
                        <a:moveTo>
                          <a:pt x="0" y="261482"/>
                        </a:moveTo>
                        <a:cubicBezTo>
                          <a:pt x="176527" y="221109"/>
                          <a:pt x="301645" y="267353"/>
                          <a:pt x="426415" y="261482"/>
                        </a:cubicBezTo>
                        <a:cubicBezTo>
                          <a:pt x="551186" y="255611"/>
                          <a:pt x="631256" y="267218"/>
                          <a:pt x="826454" y="261482"/>
                        </a:cubicBezTo>
                        <a:cubicBezTo>
                          <a:pt x="1021652" y="255746"/>
                          <a:pt x="1095209" y="276624"/>
                          <a:pt x="1318809" y="261482"/>
                        </a:cubicBezTo>
                        <a:cubicBezTo>
                          <a:pt x="1308779" y="159110"/>
                          <a:pt x="1347637" y="106635"/>
                          <a:pt x="1318809" y="0"/>
                        </a:cubicBezTo>
                        <a:cubicBezTo>
                          <a:pt x="1449970" y="93629"/>
                          <a:pt x="1462380" y="192945"/>
                          <a:pt x="1569831" y="251023"/>
                        </a:cubicBezTo>
                        <a:cubicBezTo>
                          <a:pt x="1677282" y="309101"/>
                          <a:pt x="1755604" y="498066"/>
                          <a:pt x="1841772" y="522964"/>
                        </a:cubicBezTo>
                        <a:cubicBezTo>
                          <a:pt x="1801208" y="587074"/>
                          <a:pt x="1657192" y="660043"/>
                          <a:pt x="1590750" y="773986"/>
                        </a:cubicBezTo>
                        <a:cubicBezTo>
                          <a:pt x="1524308" y="887929"/>
                          <a:pt x="1437917" y="912576"/>
                          <a:pt x="1318809" y="1045927"/>
                        </a:cubicBezTo>
                        <a:cubicBezTo>
                          <a:pt x="1311086" y="934772"/>
                          <a:pt x="1349537" y="843826"/>
                          <a:pt x="1318809" y="784445"/>
                        </a:cubicBezTo>
                        <a:cubicBezTo>
                          <a:pt x="1155255" y="827743"/>
                          <a:pt x="957612" y="733732"/>
                          <a:pt x="866018" y="784445"/>
                        </a:cubicBezTo>
                        <a:cubicBezTo>
                          <a:pt x="774424" y="835158"/>
                          <a:pt x="578884" y="778570"/>
                          <a:pt x="400039" y="784445"/>
                        </a:cubicBezTo>
                        <a:cubicBezTo>
                          <a:pt x="221194" y="790320"/>
                          <a:pt x="194962" y="752844"/>
                          <a:pt x="0" y="784445"/>
                        </a:cubicBezTo>
                        <a:cubicBezTo>
                          <a:pt x="-54857" y="627439"/>
                          <a:pt x="37409" y="414240"/>
                          <a:pt x="0" y="26148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7" name="Right Arrow 36">
            <a:extLst>
              <a:ext uri="{FF2B5EF4-FFF2-40B4-BE49-F238E27FC236}">
                <a16:creationId xmlns:a16="http://schemas.microsoft.com/office/drawing/2014/main" id="{AB388EDE-5B3E-B963-48F5-9F3DA579C0DE}"/>
              </a:ext>
            </a:extLst>
          </p:cNvPr>
          <p:cNvSpPr/>
          <p:nvPr/>
        </p:nvSpPr>
        <p:spPr>
          <a:xfrm>
            <a:off x="3045995" y="5438540"/>
            <a:ext cx="1454508"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8" name="Right Arrow 37">
            <a:extLst>
              <a:ext uri="{FF2B5EF4-FFF2-40B4-BE49-F238E27FC236}">
                <a16:creationId xmlns:a16="http://schemas.microsoft.com/office/drawing/2014/main" id="{6EC646A9-F8DB-A395-97C0-0D1E0A273C7E}"/>
              </a:ext>
            </a:extLst>
          </p:cNvPr>
          <p:cNvSpPr/>
          <p:nvPr/>
        </p:nvSpPr>
        <p:spPr>
          <a:xfrm>
            <a:off x="6620020" y="5438539"/>
            <a:ext cx="2794081"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 name="Rectangle 1">
            <a:extLst>
              <a:ext uri="{FF2B5EF4-FFF2-40B4-BE49-F238E27FC236}">
                <a16:creationId xmlns:a16="http://schemas.microsoft.com/office/drawing/2014/main" id="{14046B6D-2505-904A-D4E8-082F5B8F0D9B}"/>
              </a:ext>
            </a:extLst>
          </p:cNvPr>
          <p:cNvSpPr/>
          <p:nvPr/>
        </p:nvSpPr>
        <p:spPr>
          <a:xfrm>
            <a:off x="4607825" y="5202665"/>
            <a:ext cx="7353532" cy="11542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err="1"/>
          </a:p>
        </p:txBody>
      </p:sp>
    </p:spTree>
    <p:extLst>
      <p:ext uri="{BB962C8B-B14F-4D97-AF65-F5344CB8AC3E}">
        <p14:creationId xmlns:p14="http://schemas.microsoft.com/office/powerpoint/2010/main" val="5531964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A9F93-D806-0FFB-9CCA-13089BE99A2F}"/>
              </a:ext>
            </a:extLst>
          </p:cNvPr>
          <p:cNvSpPr txBox="1"/>
          <p:nvPr/>
        </p:nvSpPr>
        <p:spPr>
          <a:xfrm>
            <a:off x="3850967" y="774560"/>
            <a:ext cx="4286865" cy="1077218"/>
          </a:xfrm>
          <a:prstGeom prst="rect">
            <a:avLst/>
          </a:prstGeom>
          <a:noFill/>
        </p:spPr>
        <p:txBody>
          <a:bodyPr wrap="square" lIns="0" rIns="0" rtlCol="0">
            <a:spAutoFit/>
          </a:bodyPr>
          <a:lstStyle/>
          <a:p>
            <a:pPr algn="ctr"/>
            <a:r>
              <a:rPr kumimoji="1" lang="en-GB" altLang="ja-JP" sz="6400" b="1" dirty="0"/>
              <a:t>RAG</a:t>
            </a:r>
            <a:endParaRPr kumimoji="1" lang="ja-JP" altLang="en-US" sz="6400" b="1" dirty="0" err="1"/>
          </a:p>
        </p:txBody>
      </p:sp>
      <p:sp>
        <p:nvSpPr>
          <p:cNvPr id="5" name="Down Arrow 4">
            <a:extLst>
              <a:ext uri="{FF2B5EF4-FFF2-40B4-BE49-F238E27FC236}">
                <a16:creationId xmlns:a16="http://schemas.microsoft.com/office/drawing/2014/main" id="{CA59EBB4-2C1B-A2FF-A617-66AAA7DD6751}"/>
              </a:ext>
            </a:extLst>
          </p:cNvPr>
          <p:cNvSpPr/>
          <p:nvPr/>
        </p:nvSpPr>
        <p:spPr>
          <a:xfrm>
            <a:off x="7198808" y="3805805"/>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6" name="TextBox 5">
            <a:extLst>
              <a:ext uri="{FF2B5EF4-FFF2-40B4-BE49-F238E27FC236}">
                <a16:creationId xmlns:a16="http://schemas.microsoft.com/office/drawing/2014/main" id="{B887E0E6-DEE1-9A5B-0B81-342EBAE13593}"/>
              </a:ext>
            </a:extLst>
          </p:cNvPr>
          <p:cNvSpPr txBox="1"/>
          <p:nvPr/>
        </p:nvSpPr>
        <p:spPr>
          <a:xfrm>
            <a:off x="6043874" y="1221810"/>
            <a:ext cx="3021781" cy="995016"/>
          </a:xfrm>
          <a:prstGeom prst="rect">
            <a:avLst/>
          </a:prstGeom>
          <a:noFill/>
        </p:spPr>
        <p:txBody>
          <a:bodyPr wrap="square" lIns="0" rIns="0" rtlCol="0">
            <a:spAutoFit/>
          </a:bodyPr>
          <a:lstStyle/>
          <a:p>
            <a:pPr algn="ctr"/>
            <a:r>
              <a:rPr kumimoji="1" lang="en-GB" altLang="ja-JP" sz="2933" b="1" dirty="0"/>
              <a:t>Vector</a:t>
            </a:r>
          </a:p>
          <a:p>
            <a:pPr algn="ctr"/>
            <a:r>
              <a:rPr kumimoji="1" lang="en-GB" altLang="ja-JP" sz="2933" b="1" dirty="0"/>
              <a:t> Database</a:t>
            </a:r>
            <a:endParaRPr kumimoji="1" lang="ja-JP" altLang="en-US" sz="2933" b="1" dirty="0" err="1"/>
          </a:p>
        </p:txBody>
      </p:sp>
      <p:sp>
        <p:nvSpPr>
          <p:cNvPr id="7" name="Down Arrow 6">
            <a:extLst>
              <a:ext uri="{FF2B5EF4-FFF2-40B4-BE49-F238E27FC236}">
                <a16:creationId xmlns:a16="http://schemas.microsoft.com/office/drawing/2014/main" id="{576DEE8C-5AF6-C4D2-BA19-36DFEE7D8CB0}"/>
              </a:ext>
            </a:extLst>
          </p:cNvPr>
          <p:cNvSpPr/>
          <p:nvPr/>
        </p:nvSpPr>
        <p:spPr>
          <a:xfrm rot="16200000">
            <a:off x="5542412" y="1954652"/>
            <a:ext cx="694813" cy="149840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8" name="TextBox 7">
            <a:extLst>
              <a:ext uri="{FF2B5EF4-FFF2-40B4-BE49-F238E27FC236}">
                <a16:creationId xmlns:a16="http://schemas.microsoft.com/office/drawing/2014/main" id="{CFF442E6-0A68-4D3C-AB8C-15B639D3C1F4}"/>
              </a:ext>
            </a:extLst>
          </p:cNvPr>
          <p:cNvSpPr txBox="1"/>
          <p:nvPr/>
        </p:nvSpPr>
        <p:spPr>
          <a:xfrm>
            <a:off x="9414101" y="5156593"/>
            <a:ext cx="2547256" cy="1200329"/>
          </a:xfrm>
          <a:prstGeom prst="rect">
            <a:avLst/>
          </a:prstGeom>
          <a:noFill/>
        </p:spPr>
        <p:txBody>
          <a:bodyPr wrap="square" lIns="0" rIns="0" rtlCol="0">
            <a:spAutoFit/>
          </a:bodyPr>
          <a:lstStyle/>
          <a:p>
            <a:pPr algn="ctr"/>
            <a:r>
              <a:rPr kumimoji="1" lang="en-GB" altLang="ja-JP" sz="3600" b="1" dirty="0"/>
              <a:t>Foundation </a:t>
            </a:r>
          </a:p>
          <a:p>
            <a:pPr algn="ctr"/>
            <a:r>
              <a:rPr kumimoji="1" lang="en-GB" altLang="ja-JP" sz="3600" b="1" dirty="0"/>
              <a:t>Model</a:t>
            </a:r>
            <a:endParaRPr kumimoji="1" lang="ja-JP" altLang="en-US" sz="3600" b="1" dirty="0" err="1"/>
          </a:p>
        </p:txBody>
      </p:sp>
      <p:sp>
        <p:nvSpPr>
          <p:cNvPr id="9" name="Smiley Face 8">
            <a:extLst>
              <a:ext uri="{FF2B5EF4-FFF2-40B4-BE49-F238E27FC236}">
                <a16:creationId xmlns:a16="http://schemas.microsoft.com/office/drawing/2014/main" id="{A68F9F1E-F3DB-E2A8-2004-F315707A2379}"/>
              </a:ext>
            </a:extLst>
          </p:cNvPr>
          <p:cNvSpPr/>
          <p:nvPr/>
        </p:nvSpPr>
        <p:spPr>
          <a:xfrm>
            <a:off x="374247" y="2356447"/>
            <a:ext cx="1371600" cy="1169551"/>
          </a:xfrm>
          <a:prstGeom prst="smileyFac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0" name="Right Arrow 9">
            <a:extLst>
              <a:ext uri="{FF2B5EF4-FFF2-40B4-BE49-F238E27FC236}">
                <a16:creationId xmlns:a16="http://schemas.microsoft.com/office/drawing/2014/main" id="{0648EB02-221C-15A7-3F1B-90E4147FF398}"/>
              </a:ext>
            </a:extLst>
          </p:cNvPr>
          <p:cNvSpPr/>
          <p:nvPr/>
        </p:nvSpPr>
        <p:spPr>
          <a:xfrm>
            <a:off x="2089263" y="2592580"/>
            <a:ext cx="1074139"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11" name="TextBox 10">
            <a:extLst>
              <a:ext uri="{FF2B5EF4-FFF2-40B4-BE49-F238E27FC236}">
                <a16:creationId xmlns:a16="http://schemas.microsoft.com/office/drawing/2014/main" id="{BA06EB33-DA2C-7BC8-3630-9D2BE3348BC1}"/>
              </a:ext>
            </a:extLst>
          </p:cNvPr>
          <p:cNvSpPr txBox="1"/>
          <p:nvPr/>
        </p:nvSpPr>
        <p:spPr>
          <a:xfrm>
            <a:off x="6255669" y="4451256"/>
            <a:ext cx="2598187" cy="461665"/>
          </a:xfrm>
          <a:prstGeom prst="rect">
            <a:avLst/>
          </a:prstGeom>
          <a:noFill/>
        </p:spPr>
        <p:txBody>
          <a:bodyPr wrap="square" rtlCol="0">
            <a:spAutoFit/>
          </a:bodyPr>
          <a:lstStyle/>
          <a:p>
            <a:pPr algn="ctr"/>
            <a:r>
              <a:rPr lang="en-US" sz="2400" dirty="0"/>
              <a:t>retrieved vectors</a:t>
            </a:r>
          </a:p>
        </p:txBody>
      </p:sp>
      <p:sp>
        <p:nvSpPr>
          <p:cNvPr id="12" name="TextBox 11">
            <a:extLst>
              <a:ext uri="{FF2B5EF4-FFF2-40B4-BE49-F238E27FC236}">
                <a16:creationId xmlns:a16="http://schemas.microsoft.com/office/drawing/2014/main" id="{A5FCC84E-4F0F-D5B1-8E35-58BDF800514C}"/>
              </a:ext>
            </a:extLst>
          </p:cNvPr>
          <p:cNvSpPr txBox="1"/>
          <p:nvPr/>
        </p:nvSpPr>
        <p:spPr>
          <a:xfrm>
            <a:off x="253923" y="4099583"/>
            <a:ext cx="2552171" cy="2062103"/>
          </a:xfrm>
          <a:prstGeom prst="rect">
            <a:avLst/>
          </a:prstGeom>
          <a:solidFill>
            <a:schemeClr val="accent6"/>
          </a:solidFill>
        </p:spPr>
        <p:txBody>
          <a:bodyPr wrap="square" rtlCol="0">
            <a:spAutoFit/>
          </a:bodyPr>
          <a:lstStyle/>
          <a:p>
            <a:pPr algn="ctr"/>
            <a:r>
              <a:rPr lang="en-US" sz="3200" dirty="0"/>
              <a:t>User prompt</a:t>
            </a:r>
          </a:p>
          <a:p>
            <a:pPr algn="ctr"/>
            <a:r>
              <a:rPr lang="en-US" sz="3200" dirty="0"/>
              <a:t>+</a:t>
            </a:r>
          </a:p>
          <a:p>
            <a:pPr algn="ctr"/>
            <a:r>
              <a:rPr lang="en-US" sz="3200" dirty="0"/>
              <a:t>retrieved text</a:t>
            </a:r>
          </a:p>
        </p:txBody>
      </p:sp>
      <p:pic>
        <p:nvPicPr>
          <p:cNvPr id="18" name="Picture 17">
            <a:extLst>
              <a:ext uri="{FF2B5EF4-FFF2-40B4-BE49-F238E27FC236}">
                <a16:creationId xmlns:a16="http://schemas.microsoft.com/office/drawing/2014/main" id="{84C650F7-2513-3A20-E8D5-22118407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12" y="2171544"/>
            <a:ext cx="1498406" cy="1498406"/>
          </a:xfrm>
          <a:prstGeom prst="rect">
            <a:avLst/>
          </a:prstGeom>
        </p:spPr>
      </p:pic>
      <p:sp>
        <p:nvSpPr>
          <p:cNvPr id="19" name="TextBox 18">
            <a:extLst>
              <a:ext uri="{FF2B5EF4-FFF2-40B4-BE49-F238E27FC236}">
                <a16:creationId xmlns:a16="http://schemas.microsoft.com/office/drawing/2014/main" id="{31A1D327-8BA2-F836-454A-CA3066A1AF6A}"/>
              </a:ext>
            </a:extLst>
          </p:cNvPr>
          <p:cNvSpPr txBox="1"/>
          <p:nvPr/>
        </p:nvSpPr>
        <p:spPr>
          <a:xfrm>
            <a:off x="1392294" y="2029354"/>
            <a:ext cx="2138518" cy="461665"/>
          </a:xfrm>
          <a:prstGeom prst="rect">
            <a:avLst/>
          </a:prstGeom>
          <a:noFill/>
        </p:spPr>
        <p:txBody>
          <a:bodyPr wrap="square" rtlCol="0">
            <a:spAutoFit/>
          </a:bodyPr>
          <a:lstStyle/>
          <a:p>
            <a:pPr algn="ctr"/>
            <a:r>
              <a:rPr lang="en-US" sz="2400" dirty="0"/>
              <a:t>User prompt</a:t>
            </a:r>
          </a:p>
        </p:txBody>
      </p:sp>
      <p:grpSp>
        <p:nvGrpSpPr>
          <p:cNvPr id="29" name="Group 28">
            <a:extLst>
              <a:ext uri="{FF2B5EF4-FFF2-40B4-BE49-F238E27FC236}">
                <a16:creationId xmlns:a16="http://schemas.microsoft.com/office/drawing/2014/main" id="{825E5002-BA05-E7FE-BE5F-99DE89124B4B}"/>
              </a:ext>
            </a:extLst>
          </p:cNvPr>
          <p:cNvGrpSpPr/>
          <p:nvPr/>
        </p:nvGrpSpPr>
        <p:grpSpPr>
          <a:xfrm>
            <a:off x="9143656" y="195899"/>
            <a:ext cx="3021781" cy="1898919"/>
            <a:chOff x="298954" y="90907"/>
            <a:chExt cx="4532671" cy="2848379"/>
          </a:xfrm>
        </p:grpSpPr>
        <p:pic>
          <p:nvPicPr>
            <p:cNvPr id="21" name="Picture 20">
              <a:extLst>
                <a:ext uri="{FF2B5EF4-FFF2-40B4-BE49-F238E27FC236}">
                  <a16:creationId xmlns:a16="http://schemas.microsoft.com/office/drawing/2014/main" id="{2E981D17-7899-8E9B-9164-497F694A2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18" y="1265406"/>
              <a:ext cx="1172472" cy="1172472"/>
            </a:xfrm>
            <a:prstGeom prst="rect">
              <a:avLst/>
            </a:prstGeom>
          </p:spPr>
        </p:pic>
        <p:sp>
          <p:nvSpPr>
            <p:cNvPr id="22" name="TextBox 21">
              <a:extLst>
                <a:ext uri="{FF2B5EF4-FFF2-40B4-BE49-F238E27FC236}">
                  <a16:creationId xmlns:a16="http://schemas.microsoft.com/office/drawing/2014/main" id="{B22576DB-FE54-FCB7-59DD-E25222EB284F}"/>
                </a:ext>
              </a:extLst>
            </p:cNvPr>
            <p:cNvSpPr txBox="1"/>
            <p:nvPr/>
          </p:nvSpPr>
          <p:spPr>
            <a:xfrm>
              <a:off x="298954" y="90907"/>
              <a:ext cx="4532671" cy="815513"/>
            </a:xfrm>
            <a:prstGeom prst="rect">
              <a:avLst/>
            </a:prstGeom>
            <a:noFill/>
          </p:spPr>
          <p:txBody>
            <a:bodyPr wrap="square" lIns="0" rIns="0" rtlCol="0">
              <a:spAutoFit/>
            </a:bodyPr>
            <a:lstStyle/>
            <a:p>
              <a:pPr algn="ctr"/>
              <a:r>
                <a:rPr kumimoji="1" lang="en-GB" altLang="ja-JP" sz="2933" b="1" dirty="0"/>
                <a:t>Knowledge base</a:t>
              </a:r>
              <a:endParaRPr kumimoji="1" lang="ja-JP" altLang="en-US" sz="2933" b="1" dirty="0" err="1"/>
            </a:p>
          </p:txBody>
        </p:sp>
        <p:pic>
          <p:nvPicPr>
            <p:cNvPr id="24" name="Picture 23">
              <a:extLst>
                <a:ext uri="{FF2B5EF4-FFF2-40B4-BE49-F238E27FC236}">
                  <a16:creationId xmlns:a16="http://schemas.microsoft.com/office/drawing/2014/main" id="{CC58AF53-F87D-37DD-91B4-379FEF58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730" y="857228"/>
              <a:ext cx="1172472" cy="1172472"/>
            </a:xfrm>
            <a:prstGeom prst="rect">
              <a:avLst/>
            </a:prstGeom>
          </p:spPr>
        </p:pic>
        <p:pic>
          <p:nvPicPr>
            <p:cNvPr id="25" name="Picture 24">
              <a:extLst>
                <a:ext uri="{FF2B5EF4-FFF2-40B4-BE49-F238E27FC236}">
                  <a16:creationId xmlns:a16="http://schemas.microsoft.com/office/drawing/2014/main" id="{62571580-59A6-6E89-E85E-BB789E865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24" y="1379959"/>
              <a:ext cx="865772" cy="1063648"/>
            </a:xfrm>
            <a:prstGeom prst="rect">
              <a:avLst/>
            </a:prstGeom>
          </p:spPr>
        </p:pic>
        <p:pic>
          <p:nvPicPr>
            <p:cNvPr id="26" name="Picture 25">
              <a:extLst>
                <a:ext uri="{FF2B5EF4-FFF2-40B4-BE49-F238E27FC236}">
                  <a16:creationId xmlns:a16="http://schemas.microsoft.com/office/drawing/2014/main" id="{32EBA9DB-2494-B499-9808-D76E74454AED}"/>
                </a:ext>
              </a:extLst>
            </p:cNvPr>
            <p:cNvPicPr>
              <a:picLocks noChangeAspect="1"/>
            </p:cNvPicPr>
            <p:nvPr/>
          </p:nvPicPr>
          <p:blipFill rotWithShape="1">
            <a:blip r:embed="rId6">
              <a:extLst>
                <a:ext uri="{28A0092B-C50C-407E-A947-70E740481C1C}">
                  <a14:useLocalDpi xmlns:a14="http://schemas.microsoft.com/office/drawing/2010/main" val="0"/>
                </a:ext>
              </a:extLst>
            </a:blip>
            <a:srcRect l="7799" t="7805" r="7805"/>
            <a:stretch/>
          </p:blipFill>
          <p:spPr>
            <a:xfrm>
              <a:off x="1986363" y="1766813"/>
              <a:ext cx="1073294" cy="1172473"/>
            </a:xfrm>
            <a:prstGeom prst="rect">
              <a:avLst/>
            </a:prstGeom>
          </p:spPr>
        </p:pic>
      </p:grpSp>
      <p:sp>
        <p:nvSpPr>
          <p:cNvPr id="27" name="Rectangle 26">
            <a:extLst>
              <a:ext uri="{FF2B5EF4-FFF2-40B4-BE49-F238E27FC236}">
                <a16:creationId xmlns:a16="http://schemas.microsoft.com/office/drawing/2014/main" id="{0F00E72D-C609-C5BD-D78C-C4DDDF972B6D}"/>
              </a:ext>
            </a:extLst>
          </p:cNvPr>
          <p:cNvSpPr/>
          <p:nvPr/>
        </p:nvSpPr>
        <p:spPr>
          <a:xfrm>
            <a:off x="3402314" y="2219585"/>
            <a:ext cx="1598823"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0" name="Rectangle 29">
            <a:extLst>
              <a:ext uri="{FF2B5EF4-FFF2-40B4-BE49-F238E27FC236}">
                <a16:creationId xmlns:a16="http://schemas.microsoft.com/office/drawing/2014/main" id="{92912F7F-AE3B-98B1-C572-5C287994053F}"/>
              </a:ext>
            </a:extLst>
          </p:cNvPr>
          <p:cNvSpPr/>
          <p:nvPr/>
        </p:nvSpPr>
        <p:spPr>
          <a:xfrm>
            <a:off x="9881036" y="3231682"/>
            <a:ext cx="1680582" cy="133802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tx1"/>
                </a:solidFill>
              </a:rPr>
              <a:t>Vectorizer</a:t>
            </a:r>
          </a:p>
        </p:txBody>
      </p:sp>
      <p:sp>
        <p:nvSpPr>
          <p:cNvPr id="31" name="TextBox 30">
            <a:extLst>
              <a:ext uri="{FF2B5EF4-FFF2-40B4-BE49-F238E27FC236}">
                <a16:creationId xmlns:a16="http://schemas.microsoft.com/office/drawing/2014/main" id="{05A9F963-F363-5EBB-125F-27F3AAA86D2C}"/>
              </a:ext>
            </a:extLst>
          </p:cNvPr>
          <p:cNvSpPr txBox="1"/>
          <p:nvPr/>
        </p:nvSpPr>
        <p:spPr>
          <a:xfrm>
            <a:off x="3396213" y="4438138"/>
            <a:ext cx="2598187" cy="461665"/>
          </a:xfrm>
          <a:prstGeom prst="rect">
            <a:avLst/>
          </a:prstGeom>
          <a:noFill/>
        </p:spPr>
        <p:txBody>
          <a:bodyPr wrap="square" rtlCol="0">
            <a:spAutoFit/>
          </a:bodyPr>
          <a:lstStyle/>
          <a:p>
            <a:pPr algn="ctr"/>
            <a:r>
              <a:rPr lang="en-US" sz="2400" dirty="0"/>
              <a:t>retrieved text</a:t>
            </a:r>
          </a:p>
        </p:txBody>
      </p:sp>
      <p:sp>
        <p:nvSpPr>
          <p:cNvPr id="32" name="TextBox 31">
            <a:extLst>
              <a:ext uri="{FF2B5EF4-FFF2-40B4-BE49-F238E27FC236}">
                <a16:creationId xmlns:a16="http://schemas.microsoft.com/office/drawing/2014/main" id="{30293555-AE54-3E95-5180-94D1EF15C166}"/>
              </a:ext>
            </a:extLst>
          </p:cNvPr>
          <p:cNvSpPr txBox="1"/>
          <p:nvPr/>
        </p:nvSpPr>
        <p:spPr>
          <a:xfrm>
            <a:off x="4500503" y="5579620"/>
            <a:ext cx="2138518" cy="461665"/>
          </a:xfrm>
          <a:prstGeom prst="rect">
            <a:avLst/>
          </a:prstGeom>
          <a:noFill/>
        </p:spPr>
        <p:txBody>
          <a:bodyPr wrap="square" rtlCol="0">
            <a:spAutoFit/>
          </a:bodyPr>
          <a:lstStyle/>
          <a:p>
            <a:pPr algn="ctr"/>
            <a:r>
              <a:rPr lang="en-US" sz="2400" dirty="0"/>
              <a:t>Final prompt</a:t>
            </a:r>
          </a:p>
        </p:txBody>
      </p:sp>
      <p:sp>
        <p:nvSpPr>
          <p:cNvPr id="33" name="Down Arrow 32">
            <a:extLst>
              <a:ext uri="{FF2B5EF4-FFF2-40B4-BE49-F238E27FC236}">
                <a16:creationId xmlns:a16="http://schemas.microsoft.com/office/drawing/2014/main" id="{F53BC4A8-3094-A600-2A87-DD54C42B20E0}"/>
              </a:ext>
            </a:extLst>
          </p:cNvPr>
          <p:cNvSpPr/>
          <p:nvPr/>
        </p:nvSpPr>
        <p:spPr>
          <a:xfrm rot="5400000">
            <a:off x="5621132" y="4373136"/>
            <a:ext cx="694813" cy="61555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4" name="Down Arrow 33">
            <a:extLst>
              <a:ext uri="{FF2B5EF4-FFF2-40B4-BE49-F238E27FC236}">
                <a16:creationId xmlns:a16="http://schemas.microsoft.com/office/drawing/2014/main" id="{4C2EF283-9B13-255C-74CC-D706B5839117}"/>
              </a:ext>
            </a:extLst>
          </p:cNvPr>
          <p:cNvSpPr/>
          <p:nvPr/>
        </p:nvSpPr>
        <p:spPr>
          <a:xfrm rot="5400000">
            <a:off x="2997083" y="4292151"/>
            <a:ext cx="694813" cy="7228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87" dirty="0" err="1">
              <a:solidFill>
                <a:schemeClr val="tx1"/>
              </a:solidFill>
            </a:endParaRPr>
          </a:p>
        </p:txBody>
      </p:sp>
      <p:sp>
        <p:nvSpPr>
          <p:cNvPr id="35" name="Right Arrow 34">
            <a:extLst>
              <a:ext uri="{FF2B5EF4-FFF2-40B4-BE49-F238E27FC236}">
                <a16:creationId xmlns:a16="http://schemas.microsoft.com/office/drawing/2014/main" id="{34D2D802-3904-CF3E-30A4-96EC5BA89E2C}"/>
              </a:ext>
            </a:extLst>
          </p:cNvPr>
          <p:cNvSpPr/>
          <p:nvPr/>
        </p:nvSpPr>
        <p:spPr>
          <a:xfrm rot="5400000">
            <a:off x="10050222" y="2305971"/>
            <a:ext cx="845549" cy="697285"/>
          </a:xfrm>
          <a:prstGeom prst="rightArrow">
            <a:avLst/>
          </a:pr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6" name="Right Arrow 35">
            <a:extLst>
              <a:ext uri="{FF2B5EF4-FFF2-40B4-BE49-F238E27FC236}">
                <a16:creationId xmlns:a16="http://schemas.microsoft.com/office/drawing/2014/main" id="{32D9F621-9E45-A8CB-BC3B-8C5E89BA3AB7}"/>
              </a:ext>
            </a:extLst>
          </p:cNvPr>
          <p:cNvSpPr/>
          <p:nvPr/>
        </p:nvSpPr>
        <p:spPr>
          <a:xfrm rot="12140064">
            <a:off x="8416825" y="3115300"/>
            <a:ext cx="1227848" cy="697285"/>
          </a:xfrm>
          <a:prstGeom prst="rightArrow">
            <a:avLst/>
          </a:prstGeom>
          <a:noFill/>
          <a:ln w="76200">
            <a:solidFill>
              <a:schemeClr val="tx1"/>
            </a:solidFill>
            <a:prstDash val="sysDot"/>
            <a:extLst>
              <a:ext uri="{C807C97D-BFC1-408E-A445-0C87EB9F89A2}">
                <ask:lineSketchStyleProps xmlns:ask="http://schemas.microsoft.com/office/drawing/2018/sketchyshapes" sd="1219033472">
                  <a:custGeom>
                    <a:avLst/>
                    <a:gdLst>
                      <a:gd name="connsiteX0" fmla="*/ 0 w 1841772"/>
                      <a:gd name="connsiteY0" fmla="*/ 261482 h 1045927"/>
                      <a:gd name="connsiteX1" fmla="*/ 439603 w 1841772"/>
                      <a:gd name="connsiteY1" fmla="*/ 261482 h 1045927"/>
                      <a:gd name="connsiteX2" fmla="*/ 892394 w 1841772"/>
                      <a:gd name="connsiteY2" fmla="*/ 261482 h 1045927"/>
                      <a:gd name="connsiteX3" fmla="*/ 1318809 w 1841772"/>
                      <a:gd name="connsiteY3" fmla="*/ 261482 h 1045927"/>
                      <a:gd name="connsiteX4" fmla="*/ 1318809 w 1841772"/>
                      <a:gd name="connsiteY4" fmla="*/ 0 h 1045927"/>
                      <a:gd name="connsiteX5" fmla="*/ 1580291 w 1841772"/>
                      <a:gd name="connsiteY5" fmla="*/ 261482 h 1045927"/>
                      <a:gd name="connsiteX6" fmla="*/ 1841772 w 1841772"/>
                      <a:gd name="connsiteY6" fmla="*/ 522964 h 1045927"/>
                      <a:gd name="connsiteX7" fmla="*/ 1585520 w 1841772"/>
                      <a:gd name="connsiteY7" fmla="*/ 779216 h 1045927"/>
                      <a:gd name="connsiteX8" fmla="*/ 1318809 w 1841772"/>
                      <a:gd name="connsiteY8" fmla="*/ 1045927 h 1045927"/>
                      <a:gd name="connsiteX9" fmla="*/ 1318809 w 1841772"/>
                      <a:gd name="connsiteY9" fmla="*/ 784445 h 1045927"/>
                      <a:gd name="connsiteX10" fmla="*/ 866018 w 1841772"/>
                      <a:gd name="connsiteY10" fmla="*/ 784445 h 1045927"/>
                      <a:gd name="connsiteX11" fmla="*/ 439603 w 1841772"/>
                      <a:gd name="connsiteY11" fmla="*/ 784445 h 1045927"/>
                      <a:gd name="connsiteX12" fmla="*/ 0 w 1841772"/>
                      <a:gd name="connsiteY12" fmla="*/ 784445 h 1045927"/>
                      <a:gd name="connsiteX13" fmla="*/ 0 w 1841772"/>
                      <a:gd name="connsiteY13" fmla="*/ 261482 h 104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72" h="1045927" fill="none" extrusionOk="0">
                        <a:moveTo>
                          <a:pt x="0" y="261482"/>
                        </a:moveTo>
                        <a:cubicBezTo>
                          <a:pt x="128098" y="226520"/>
                          <a:pt x="316994" y="300182"/>
                          <a:pt x="439603" y="261482"/>
                        </a:cubicBezTo>
                        <a:cubicBezTo>
                          <a:pt x="562212" y="222782"/>
                          <a:pt x="784990" y="311218"/>
                          <a:pt x="892394" y="261482"/>
                        </a:cubicBezTo>
                        <a:cubicBezTo>
                          <a:pt x="999798" y="211746"/>
                          <a:pt x="1160990" y="290032"/>
                          <a:pt x="1318809" y="261482"/>
                        </a:cubicBezTo>
                        <a:cubicBezTo>
                          <a:pt x="1302127" y="131419"/>
                          <a:pt x="1335451" y="73210"/>
                          <a:pt x="1318809" y="0"/>
                        </a:cubicBezTo>
                        <a:cubicBezTo>
                          <a:pt x="1423191" y="80272"/>
                          <a:pt x="1493642" y="207452"/>
                          <a:pt x="1580291" y="261482"/>
                        </a:cubicBezTo>
                        <a:cubicBezTo>
                          <a:pt x="1666939" y="315512"/>
                          <a:pt x="1720468" y="415927"/>
                          <a:pt x="1841772" y="522964"/>
                        </a:cubicBezTo>
                        <a:cubicBezTo>
                          <a:pt x="1765413" y="649925"/>
                          <a:pt x="1649899" y="685819"/>
                          <a:pt x="1585520" y="779216"/>
                        </a:cubicBezTo>
                        <a:cubicBezTo>
                          <a:pt x="1521141" y="872613"/>
                          <a:pt x="1346100" y="962509"/>
                          <a:pt x="1318809" y="1045927"/>
                        </a:cubicBezTo>
                        <a:cubicBezTo>
                          <a:pt x="1310674" y="976570"/>
                          <a:pt x="1341457" y="882740"/>
                          <a:pt x="1318809" y="784445"/>
                        </a:cubicBezTo>
                        <a:cubicBezTo>
                          <a:pt x="1204604" y="797580"/>
                          <a:pt x="1028044" y="773885"/>
                          <a:pt x="866018" y="784445"/>
                        </a:cubicBezTo>
                        <a:cubicBezTo>
                          <a:pt x="703992" y="795005"/>
                          <a:pt x="581012" y="745237"/>
                          <a:pt x="439603" y="784445"/>
                        </a:cubicBezTo>
                        <a:cubicBezTo>
                          <a:pt x="298195" y="823653"/>
                          <a:pt x="106464" y="770458"/>
                          <a:pt x="0" y="784445"/>
                        </a:cubicBezTo>
                        <a:cubicBezTo>
                          <a:pt x="-11942" y="598369"/>
                          <a:pt x="59286" y="371852"/>
                          <a:pt x="0" y="261482"/>
                        </a:cubicBezTo>
                        <a:close/>
                      </a:path>
                      <a:path w="1841772" h="1045927" stroke="0" extrusionOk="0">
                        <a:moveTo>
                          <a:pt x="0" y="261482"/>
                        </a:moveTo>
                        <a:cubicBezTo>
                          <a:pt x="176527" y="221109"/>
                          <a:pt x="301645" y="267353"/>
                          <a:pt x="426415" y="261482"/>
                        </a:cubicBezTo>
                        <a:cubicBezTo>
                          <a:pt x="551186" y="255611"/>
                          <a:pt x="631256" y="267218"/>
                          <a:pt x="826454" y="261482"/>
                        </a:cubicBezTo>
                        <a:cubicBezTo>
                          <a:pt x="1021652" y="255746"/>
                          <a:pt x="1095209" y="276624"/>
                          <a:pt x="1318809" y="261482"/>
                        </a:cubicBezTo>
                        <a:cubicBezTo>
                          <a:pt x="1308779" y="159110"/>
                          <a:pt x="1347637" y="106635"/>
                          <a:pt x="1318809" y="0"/>
                        </a:cubicBezTo>
                        <a:cubicBezTo>
                          <a:pt x="1449970" y="93629"/>
                          <a:pt x="1462380" y="192945"/>
                          <a:pt x="1569831" y="251023"/>
                        </a:cubicBezTo>
                        <a:cubicBezTo>
                          <a:pt x="1677282" y="309101"/>
                          <a:pt x="1755604" y="498066"/>
                          <a:pt x="1841772" y="522964"/>
                        </a:cubicBezTo>
                        <a:cubicBezTo>
                          <a:pt x="1801208" y="587074"/>
                          <a:pt x="1657192" y="660043"/>
                          <a:pt x="1590750" y="773986"/>
                        </a:cubicBezTo>
                        <a:cubicBezTo>
                          <a:pt x="1524308" y="887929"/>
                          <a:pt x="1437917" y="912576"/>
                          <a:pt x="1318809" y="1045927"/>
                        </a:cubicBezTo>
                        <a:cubicBezTo>
                          <a:pt x="1311086" y="934772"/>
                          <a:pt x="1349537" y="843826"/>
                          <a:pt x="1318809" y="784445"/>
                        </a:cubicBezTo>
                        <a:cubicBezTo>
                          <a:pt x="1155255" y="827743"/>
                          <a:pt x="957612" y="733732"/>
                          <a:pt x="866018" y="784445"/>
                        </a:cubicBezTo>
                        <a:cubicBezTo>
                          <a:pt x="774424" y="835158"/>
                          <a:pt x="578884" y="778570"/>
                          <a:pt x="400039" y="784445"/>
                        </a:cubicBezTo>
                        <a:cubicBezTo>
                          <a:pt x="221194" y="790320"/>
                          <a:pt x="194962" y="752844"/>
                          <a:pt x="0" y="784445"/>
                        </a:cubicBezTo>
                        <a:cubicBezTo>
                          <a:pt x="-54857" y="627439"/>
                          <a:pt x="37409" y="414240"/>
                          <a:pt x="0" y="26148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7" name="Right Arrow 36">
            <a:extLst>
              <a:ext uri="{FF2B5EF4-FFF2-40B4-BE49-F238E27FC236}">
                <a16:creationId xmlns:a16="http://schemas.microsoft.com/office/drawing/2014/main" id="{AB388EDE-5B3E-B963-48F5-9F3DA579C0DE}"/>
              </a:ext>
            </a:extLst>
          </p:cNvPr>
          <p:cNvSpPr/>
          <p:nvPr/>
        </p:nvSpPr>
        <p:spPr>
          <a:xfrm>
            <a:off x="3045995" y="5438540"/>
            <a:ext cx="1454508"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38" name="Right Arrow 37">
            <a:extLst>
              <a:ext uri="{FF2B5EF4-FFF2-40B4-BE49-F238E27FC236}">
                <a16:creationId xmlns:a16="http://schemas.microsoft.com/office/drawing/2014/main" id="{6EC646A9-F8DB-A395-97C0-0D1E0A273C7E}"/>
              </a:ext>
            </a:extLst>
          </p:cNvPr>
          <p:cNvSpPr/>
          <p:nvPr/>
        </p:nvSpPr>
        <p:spPr>
          <a:xfrm>
            <a:off x="6620020" y="5438539"/>
            <a:ext cx="2794081" cy="69728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2" name="Rectangle 1">
            <a:extLst>
              <a:ext uri="{FF2B5EF4-FFF2-40B4-BE49-F238E27FC236}">
                <a16:creationId xmlns:a16="http://schemas.microsoft.com/office/drawing/2014/main" id="{14046B6D-2505-904A-D4E8-082F5B8F0D9B}"/>
              </a:ext>
            </a:extLst>
          </p:cNvPr>
          <p:cNvSpPr/>
          <p:nvPr/>
        </p:nvSpPr>
        <p:spPr>
          <a:xfrm>
            <a:off x="253923" y="195899"/>
            <a:ext cx="11707434" cy="61610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err="1"/>
          </a:p>
        </p:txBody>
      </p:sp>
    </p:spTree>
    <p:extLst>
      <p:ext uri="{BB962C8B-B14F-4D97-AF65-F5344CB8AC3E}">
        <p14:creationId xmlns:p14="http://schemas.microsoft.com/office/powerpoint/2010/main" val="39058310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09B95-0900-200C-9C3A-48F4D5F25048}"/>
              </a:ext>
            </a:extLst>
          </p:cNvPr>
          <p:cNvSpPr txBox="1"/>
          <p:nvPr/>
        </p:nvSpPr>
        <p:spPr>
          <a:xfrm>
            <a:off x="329218" y="-34330"/>
            <a:ext cx="11533563" cy="923330"/>
          </a:xfrm>
          <a:prstGeom prst="rect">
            <a:avLst/>
          </a:prstGeom>
          <a:noFill/>
        </p:spPr>
        <p:txBody>
          <a:bodyPr wrap="square" lIns="0" rIns="0" rtlCol="0">
            <a:spAutoFit/>
          </a:bodyPr>
          <a:lstStyle/>
          <a:p>
            <a:pPr algn="ctr"/>
            <a:r>
              <a:rPr kumimoji="1" lang="en-GB" altLang="ja-JP" sz="5400" b="1" dirty="0"/>
              <a:t>Amazon Bedrock Knowledge base</a:t>
            </a:r>
          </a:p>
        </p:txBody>
      </p:sp>
      <p:pic>
        <p:nvPicPr>
          <p:cNvPr id="6" name="Picture 5">
            <a:extLst>
              <a:ext uri="{FF2B5EF4-FFF2-40B4-BE49-F238E27FC236}">
                <a16:creationId xmlns:a16="http://schemas.microsoft.com/office/drawing/2014/main" id="{B708950F-E6A0-928B-D1B5-E1AE5D4C41C5}"/>
              </a:ext>
            </a:extLst>
          </p:cNvPr>
          <p:cNvPicPr>
            <a:picLocks noChangeAspect="1"/>
          </p:cNvPicPr>
          <p:nvPr/>
        </p:nvPicPr>
        <p:blipFill rotWithShape="1">
          <a:blip r:embed="rId3">
            <a:extLst>
              <a:ext uri="{28A0092B-C50C-407E-A947-70E740481C1C}">
                <a14:useLocalDpi xmlns:a14="http://schemas.microsoft.com/office/drawing/2010/main" val="0"/>
              </a:ext>
            </a:extLst>
          </a:blip>
          <a:srcRect t="6375" b="27086"/>
          <a:stretch/>
        </p:blipFill>
        <p:spPr>
          <a:xfrm>
            <a:off x="1034322" y="889000"/>
            <a:ext cx="10464157" cy="5417903"/>
          </a:xfrm>
          <a:prstGeom prst="rect">
            <a:avLst/>
          </a:prstGeom>
          <a:ln>
            <a:solidFill>
              <a:schemeClr val="tx1"/>
            </a:solidFill>
          </a:ln>
        </p:spPr>
      </p:pic>
    </p:spTree>
    <p:extLst>
      <p:ext uri="{BB962C8B-B14F-4D97-AF65-F5344CB8AC3E}">
        <p14:creationId xmlns:p14="http://schemas.microsoft.com/office/powerpoint/2010/main" val="332768937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7790FA-74B3-2AD5-2F09-2144F74D4A41}"/>
              </a:ext>
            </a:extLst>
          </p:cNvPr>
          <p:cNvSpPr txBox="1"/>
          <p:nvPr/>
        </p:nvSpPr>
        <p:spPr>
          <a:xfrm rot="21357755">
            <a:off x="6154357" y="1527944"/>
            <a:ext cx="2920181" cy="995016"/>
          </a:xfrm>
          <a:prstGeom prst="rect">
            <a:avLst/>
          </a:prstGeom>
          <a:noFill/>
        </p:spPr>
        <p:txBody>
          <a:bodyPr wrap="square" lIns="0" rIns="0" rtlCol="0">
            <a:spAutoFit/>
          </a:bodyPr>
          <a:lstStyle/>
          <a:p>
            <a:pPr algn="ctr"/>
            <a:r>
              <a:rPr lang="en-US" sz="2933" b="1" dirty="0"/>
              <a:t>Foundation Models</a:t>
            </a:r>
          </a:p>
        </p:txBody>
      </p:sp>
      <p:sp>
        <p:nvSpPr>
          <p:cNvPr id="4" name="TextBox 3">
            <a:extLst>
              <a:ext uri="{FF2B5EF4-FFF2-40B4-BE49-F238E27FC236}">
                <a16:creationId xmlns:a16="http://schemas.microsoft.com/office/drawing/2014/main" id="{0C00BCE5-9A38-9243-3B30-B97DB044C5A6}"/>
              </a:ext>
            </a:extLst>
          </p:cNvPr>
          <p:cNvSpPr txBox="1"/>
          <p:nvPr/>
        </p:nvSpPr>
        <p:spPr>
          <a:xfrm rot="1214153">
            <a:off x="8676108" y="2672612"/>
            <a:ext cx="2920181" cy="995016"/>
          </a:xfrm>
          <a:prstGeom prst="rect">
            <a:avLst/>
          </a:prstGeom>
          <a:noFill/>
        </p:spPr>
        <p:txBody>
          <a:bodyPr wrap="square" lIns="0" rIns="0" rtlCol="0">
            <a:spAutoFit/>
          </a:bodyPr>
          <a:lstStyle/>
          <a:p>
            <a:pPr algn="ctr"/>
            <a:r>
              <a:rPr lang="en-US" sz="2933" b="1" dirty="0"/>
              <a:t>Transformer Architecture</a:t>
            </a:r>
          </a:p>
        </p:txBody>
      </p:sp>
      <p:sp>
        <p:nvSpPr>
          <p:cNvPr id="5" name="TextBox 4">
            <a:extLst>
              <a:ext uri="{FF2B5EF4-FFF2-40B4-BE49-F238E27FC236}">
                <a16:creationId xmlns:a16="http://schemas.microsoft.com/office/drawing/2014/main" id="{7FF9BE49-3039-3800-8579-72839B60BB2F}"/>
              </a:ext>
            </a:extLst>
          </p:cNvPr>
          <p:cNvSpPr txBox="1"/>
          <p:nvPr/>
        </p:nvSpPr>
        <p:spPr>
          <a:xfrm rot="21082027">
            <a:off x="550940" y="2767926"/>
            <a:ext cx="2920181" cy="543675"/>
          </a:xfrm>
          <a:prstGeom prst="rect">
            <a:avLst/>
          </a:prstGeom>
          <a:noFill/>
        </p:spPr>
        <p:txBody>
          <a:bodyPr wrap="square" lIns="0" rIns="0" rtlCol="0">
            <a:spAutoFit/>
          </a:bodyPr>
          <a:lstStyle/>
          <a:p>
            <a:pPr algn="ctr"/>
            <a:r>
              <a:rPr lang="en-US" sz="2933" b="1" dirty="0"/>
              <a:t>Hallucination</a:t>
            </a:r>
          </a:p>
        </p:txBody>
      </p:sp>
      <p:sp>
        <p:nvSpPr>
          <p:cNvPr id="6" name="TextBox 5">
            <a:extLst>
              <a:ext uri="{FF2B5EF4-FFF2-40B4-BE49-F238E27FC236}">
                <a16:creationId xmlns:a16="http://schemas.microsoft.com/office/drawing/2014/main" id="{50D87C97-6567-7B59-DB2C-C9BD5EA9EAC9}"/>
              </a:ext>
            </a:extLst>
          </p:cNvPr>
          <p:cNvSpPr txBox="1"/>
          <p:nvPr/>
        </p:nvSpPr>
        <p:spPr>
          <a:xfrm rot="21357755">
            <a:off x="736504" y="4215047"/>
            <a:ext cx="2920181" cy="543675"/>
          </a:xfrm>
          <a:prstGeom prst="rect">
            <a:avLst/>
          </a:prstGeom>
          <a:noFill/>
        </p:spPr>
        <p:txBody>
          <a:bodyPr wrap="square" lIns="0" rIns="0" rtlCol="0">
            <a:spAutoFit/>
          </a:bodyPr>
          <a:lstStyle/>
          <a:p>
            <a:pPr algn="ctr"/>
            <a:r>
              <a:rPr lang="en-US" sz="2933" b="1" dirty="0"/>
              <a:t>Fine tuning</a:t>
            </a:r>
          </a:p>
        </p:txBody>
      </p:sp>
      <p:sp>
        <p:nvSpPr>
          <p:cNvPr id="7" name="TextBox 6">
            <a:extLst>
              <a:ext uri="{FF2B5EF4-FFF2-40B4-BE49-F238E27FC236}">
                <a16:creationId xmlns:a16="http://schemas.microsoft.com/office/drawing/2014/main" id="{9A390564-B218-DC70-B279-75D036D96CB9}"/>
              </a:ext>
            </a:extLst>
          </p:cNvPr>
          <p:cNvSpPr txBox="1"/>
          <p:nvPr/>
        </p:nvSpPr>
        <p:spPr>
          <a:xfrm rot="20672205">
            <a:off x="4660990" y="4138114"/>
            <a:ext cx="4286769" cy="543675"/>
          </a:xfrm>
          <a:prstGeom prst="rect">
            <a:avLst/>
          </a:prstGeom>
          <a:noFill/>
        </p:spPr>
        <p:txBody>
          <a:bodyPr wrap="square" lIns="0" rIns="0" rtlCol="0">
            <a:spAutoFit/>
          </a:bodyPr>
          <a:lstStyle/>
          <a:p>
            <a:pPr algn="ctr"/>
            <a:r>
              <a:rPr lang="en-US" sz="2933" b="1" dirty="0"/>
              <a:t>Continued Pre-training</a:t>
            </a:r>
          </a:p>
        </p:txBody>
      </p:sp>
      <p:sp>
        <p:nvSpPr>
          <p:cNvPr id="8" name="TextBox 7">
            <a:extLst>
              <a:ext uri="{FF2B5EF4-FFF2-40B4-BE49-F238E27FC236}">
                <a16:creationId xmlns:a16="http://schemas.microsoft.com/office/drawing/2014/main" id="{36792F40-7F08-7F52-751E-B3AA4BCBCB8B}"/>
              </a:ext>
            </a:extLst>
          </p:cNvPr>
          <p:cNvSpPr txBox="1"/>
          <p:nvPr/>
        </p:nvSpPr>
        <p:spPr>
          <a:xfrm rot="21357755">
            <a:off x="1929325" y="5421145"/>
            <a:ext cx="2920181" cy="543675"/>
          </a:xfrm>
          <a:prstGeom prst="rect">
            <a:avLst/>
          </a:prstGeom>
          <a:noFill/>
        </p:spPr>
        <p:txBody>
          <a:bodyPr wrap="square" lIns="0" rIns="0" rtlCol="0">
            <a:spAutoFit/>
          </a:bodyPr>
          <a:lstStyle/>
          <a:p>
            <a:pPr algn="ctr"/>
            <a:r>
              <a:rPr lang="en-US" sz="2933" b="1" dirty="0"/>
              <a:t>Deep Learning</a:t>
            </a:r>
          </a:p>
        </p:txBody>
      </p:sp>
      <p:sp>
        <p:nvSpPr>
          <p:cNvPr id="9" name="TextBox 8">
            <a:extLst>
              <a:ext uri="{FF2B5EF4-FFF2-40B4-BE49-F238E27FC236}">
                <a16:creationId xmlns:a16="http://schemas.microsoft.com/office/drawing/2014/main" id="{3C3F6CD3-47C8-761E-74A3-0EE8CC6D5D1B}"/>
              </a:ext>
            </a:extLst>
          </p:cNvPr>
          <p:cNvSpPr txBox="1"/>
          <p:nvPr/>
        </p:nvSpPr>
        <p:spPr>
          <a:xfrm>
            <a:off x="3894559" y="316950"/>
            <a:ext cx="3024425" cy="913199"/>
          </a:xfrm>
          <a:prstGeom prst="rect">
            <a:avLst/>
          </a:prstGeom>
          <a:noFill/>
          <a:effectLst/>
        </p:spPr>
        <p:txBody>
          <a:bodyPr wrap="square" lIns="0" rIns="0" rtlCol="0">
            <a:spAutoFit/>
          </a:bodyPr>
          <a:lstStyle/>
          <a:p>
            <a:pPr algn="ctr"/>
            <a:r>
              <a:rPr lang="en-US" sz="5334" b="1" dirty="0">
                <a:effectLst>
                  <a:outerShdw blurRad="50800" dist="38100" dir="16200000" sx="101000" sy="101000" rotWithShape="0">
                    <a:prstClr val="black"/>
                  </a:outerShdw>
                </a:effectLst>
              </a:rPr>
              <a:t>Gen AI</a:t>
            </a:r>
          </a:p>
        </p:txBody>
      </p:sp>
      <p:sp>
        <p:nvSpPr>
          <p:cNvPr id="10" name="TextBox 9">
            <a:extLst>
              <a:ext uri="{FF2B5EF4-FFF2-40B4-BE49-F238E27FC236}">
                <a16:creationId xmlns:a16="http://schemas.microsoft.com/office/drawing/2014/main" id="{A1456CD1-4B2D-9EF1-F12C-82C706F4B870}"/>
              </a:ext>
            </a:extLst>
          </p:cNvPr>
          <p:cNvSpPr txBox="1"/>
          <p:nvPr/>
        </p:nvSpPr>
        <p:spPr>
          <a:xfrm rot="21357755">
            <a:off x="1000653" y="1091287"/>
            <a:ext cx="2920181" cy="995016"/>
          </a:xfrm>
          <a:prstGeom prst="rect">
            <a:avLst/>
          </a:prstGeom>
          <a:noFill/>
        </p:spPr>
        <p:txBody>
          <a:bodyPr wrap="square" lIns="0" rIns="0" rtlCol="0">
            <a:spAutoFit/>
          </a:bodyPr>
          <a:lstStyle/>
          <a:p>
            <a:pPr algn="ctr"/>
            <a:r>
              <a:rPr lang="en-US" sz="2933" b="1" dirty="0"/>
              <a:t>Vector Embeddings</a:t>
            </a:r>
          </a:p>
        </p:txBody>
      </p:sp>
      <p:sp>
        <p:nvSpPr>
          <p:cNvPr id="2" name="TextBox 1">
            <a:extLst>
              <a:ext uri="{FF2B5EF4-FFF2-40B4-BE49-F238E27FC236}">
                <a16:creationId xmlns:a16="http://schemas.microsoft.com/office/drawing/2014/main" id="{7D3CD4BA-FF0C-B8A5-E9B4-0E4CF67A0A7F}"/>
              </a:ext>
            </a:extLst>
          </p:cNvPr>
          <p:cNvSpPr txBox="1"/>
          <p:nvPr/>
        </p:nvSpPr>
        <p:spPr>
          <a:xfrm rot="21357755">
            <a:off x="3837286" y="2377328"/>
            <a:ext cx="2981889" cy="1446358"/>
          </a:xfrm>
          <a:prstGeom prst="rect">
            <a:avLst/>
          </a:prstGeom>
          <a:noFill/>
        </p:spPr>
        <p:txBody>
          <a:bodyPr wrap="square" lIns="0" rIns="0" rtlCol="0">
            <a:spAutoFit/>
          </a:bodyPr>
          <a:lstStyle/>
          <a:p>
            <a:pPr algn="ctr"/>
            <a:r>
              <a:rPr lang="en-US" sz="2933" b="1" dirty="0"/>
              <a:t>Supervised/</a:t>
            </a:r>
          </a:p>
          <a:p>
            <a:pPr algn="ctr"/>
            <a:r>
              <a:rPr lang="en-US" sz="2933" b="1" dirty="0"/>
              <a:t>unsupervised learning</a:t>
            </a:r>
          </a:p>
        </p:txBody>
      </p:sp>
      <p:sp>
        <p:nvSpPr>
          <p:cNvPr id="11" name="TextBox 10">
            <a:extLst>
              <a:ext uri="{FF2B5EF4-FFF2-40B4-BE49-F238E27FC236}">
                <a16:creationId xmlns:a16="http://schemas.microsoft.com/office/drawing/2014/main" id="{1B9C5BCD-F7A7-D52E-461D-25268DBA017E}"/>
              </a:ext>
            </a:extLst>
          </p:cNvPr>
          <p:cNvSpPr txBox="1"/>
          <p:nvPr/>
        </p:nvSpPr>
        <p:spPr>
          <a:xfrm rot="21357755">
            <a:off x="7820261" y="4512078"/>
            <a:ext cx="2920181" cy="543675"/>
          </a:xfrm>
          <a:prstGeom prst="rect">
            <a:avLst/>
          </a:prstGeom>
          <a:noFill/>
        </p:spPr>
        <p:txBody>
          <a:bodyPr wrap="square" lIns="0" rIns="0" rtlCol="0">
            <a:spAutoFit/>
          </a:bodyPr>
          <a:lstStyle/>
          <a:p>
            <a:pPr algn="ctr"/>
            <a:r>
              <a:rPr lang="en-US" sz="2933" b="1" dirty="0"/>
              <a:t>Bedrock</a:t>
            </a:r>
          </a:p>
        </p:txBody>
      </p:sp>
      <p:sp>
        <p:nvSpPr>
          <p:cNvPr id="13" name="TextBox 12">
            <a:extLst>
              <a:ext uri="{FF2B5EF4-FFF2-40B4-BE49-F238E27FC236}">
                <a16:creationId xmlns:a16="http://schemas.microsoft.com/office/drawing/2014/main" id="{B3E0D0FB-DA57-9577-9E74-8826F81594FB}"/>
              </a:ext>
            </a:extLst>
          </p:cNvPr>
          <p:cNvSpPr txBox="1"/>
          <p:nvPr/>
        </p:nvSpPr>
        <p:spPr>
          <a:xfrm rot="21357755">
            <a:off x="5658451" y="5239586"/>
            <a:ext cx="2920181" cy="543675"/>
          </a:xfrm>
          <a:prstGeom prst="rect">
            <a:avLst/>
          </a:prstGeom>
          <a:noFill/>
        </p:spPr>
        <p:txBody>
          <a:bodyPr wrap="square" lIns="0" rIns="0" rtlCol="0">
            <a:spAutoFit/>
          </a:bodyPr>
          <a:lstStyle/>
          <a:p>
            <a:pPr algn="ctr"/>
            <a:r>
              <a:rPr lang="en-US" sz="2933" b="1" dirty="0"/>
              <a:t>RAG</a:t>
            </a:r>
          </a:p>
        </p:txBody>
      </p:sp>
    </p:spTree>
    <p:extLst>
      <p:ext uri="{BB962C8B-B14F-4D97-AF65-F5344CB8AC3E}">
        <p14:creationId xmlns:p14="http://schemas.microsoft.com/office/powerpoint/2010/main" val="18118903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D209-54B3-B622-8C83-7F35CA4C322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9390F78-8588-15F8-A87F-73E3F98DD40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03246-BBCE-4F0A-BCDC-08FC4C52637D}" type="slidenum">
              <a:rPr kumimoji="0" lang="en-US" sz="1000" b="0" i="0" u="none" strike="noStrike" kern="1200" cap="none" spc="0" normalizeH="0" baseline="0" noProof="0" smtClean="0">
                <a:ln>
                  <a:noFill/>
                </a:ln>
                <a:solidFill>
                  <a:srgbClr val="161E2D">
                    <a:tint val="75000"/>
                  </a:srgb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000" b="0" i="0" u="none" strike="noStrike" kern="1200" cap="none" spc="0" normalizeH="0" baseline="0" noProof="0">
              <a:ln>
                <a:noFill/>
              </a:ln>
              <a:solidFill>
                <a:srgbClr val="161E2D">
                  <a:tint val="75000"/>
                </a:srgbClr>
              </a:solidFill>
              <a:effectLst/>
              <a:uLnTx/>
              <a:uFillTx/>
              <a:latin typeface="Amazon Ember Display"/>
              <a:ea typeface="+mn-ea"/>
              <a:cs typeface="+mn-cs"/>
            </a:endParaRPr>
          </a:p>
        </p:txBody>
      </p:sp>
      <p:pic>
        <p:nvPicPr>
          <p:cNvPr id="10" name="Picture 9">
            <a:extLst>
              <a:ext uri="{FF2B5EF4-FFF2-40B4-BE49-F238E27FC236}">
                <a16:creationId xmlns:a16="http://schemas.microsoft.com/office/drawing/2014/main" id="{D5C3B2D3-DEA7-8DE5-8A16-CC4F9A594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700" y="1188112"/>
            <a:ext cx="3962402" cy="3962402"/>
          </a:xfrm>
          <a:prstGeom prst="rect">
            <a:avLst/>
          </a:prstGeom>
        </p:spPr>
      </p:pic>
      <p:sp>
        <p:nvSpPr>
          <p:cNvPr id="11" name="Title 1">
            <a:extLst>
              <a:ext uri="{FF2B5EF4-FFF2-40B4-BE49-F238E27FC236}">
                <a16:creationId xmlns:a16="http://schemas.microsoft.com/office/drawing/2014/main" id="{BB3DEE43-FC56-3954-1AAF-7EED5563E625}"/>
              </a:ext>
            </a:extLst>
          </p:cNvPr>
          <p:cNvSpPr txBox="1">
            <a:spLocks/>
          </p:cNvSpPr>
          <p:nvPr/>
        </p:nvSpPr>
        <p:spPr>
          <a:xfrm>
            <a:off x="6779199" y="5389612"/>
            <a:ext cx="4958204" cy="75713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2400" b="1" kern="1200" spc="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161E2D"/>
                </a:solidFill>
                <a:effectLst/>
                <a:uLnTx/>
                <a:uFillTx/>
                <a:latin typeface="Amazon Ember Display"/>
                <a:ea typeface="+mj-ea"/>
                <a:cs typeface="+mj-cs"/>
              </a:rPr>
              <a:t>1 min Community Survey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161E2D"/>
              </a:solidFill>
              <a:effectLst/>
              <a:uLnTx/>
              <a:uFillTx/>
              <a:latin typeface="Amazon Ember Display"/>
              <a:ea typeface="+mj-ea"/>
              <a:cs typeface="+mj-cs"/>
            </a:endParaRPr>
          </a:p>
        </p:txBody>
      </p:sp>
      <p:sp>
        <p:nvSpPr>
          <p:cNvPr id="13" name="TextBox 12">
            <a:extLst>
              <a:ext uri="{FF2B5EF4-FFF2-40B4-BE49-F238E27FC236}">
                <a16:creationId xmlns:a16="http://schemas.microsoft.com/office/drawing/2014/main" id="{B1D51588-D5A4-A5FD-7032-9EC874514BD4}"/>
              </a:ext>
            </a:extLst>
          </p:cNvPr>
          <p:cNvSpPr txBox="1"/>
          <p:nvPr/>
        </p:nvSpPr>
        <p:spPr>
          <a:xfrm>
            <a:off x="844550" y="2199817"/>
            <a:ext cx="556895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3E5"/>
                </a:solidFill>
                <a:effectLst/>
                <a:uLnTx/>
                <a:uFillTx/>
                <a:latin typeface="Amazon Ember Display"/>
                <a:ea typeface="+mn-ea"/>
                <a:cs typeface="+mn-cs"/>
              </a:rPr>
              <a:t>Share your feedback about the session and generative AI services</a:t>
            </a:r>
          </a:p>
        </p:txBody>
      </p:sp>
    </p:spTree>
    <p:extLst>
      <p:ext uri="{BB962C8B-B14F-4D97-AF65-F5344CB8AC3E}">
        <p14:creationId xmlns:p14="http://schemas.microsoft.com/office/powerpoint/2010/main" val="11780965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63372-87C7-4FFC-5603-A265E90891F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8FB74C51-27AC-A78C-876D-131EE678D68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3DD32784-4F5B-929D-5B51-7640DFF7086D}"/>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50C56802-291C-14EF-48D5-175034E25410}"/>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B175117F-B19A-73D8-E561-329016C19DCB}"/>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61EB1E6E-3C12-ACC2-F9BE-2B19A6CDF473}"/>
              </a:ext>
            </a:extLst>
          </p:cNvPr>
          <p:cNvSpPr>
            <a:spLocks noGrp="1"/>
          </p:cNvSpPr>
          <p:nvPr>
            <p:ph type="body" sz="quarter" idx="15"/>
          </p:nvPr>
        </p:nvSpPr>
        <p:spPr/>
        <p:txBody>
          <a:bodyPr/>
          <a:lstStyle/>
          <a:p>
            <a:endParaRPr lang="en-US"/>
          </a:p>
        </p:txBody>
      </p:sp>
      <p:sp>
        <p:nvSpPr>
          <p:cNvPr id="8" name="Title 7">
            <a:extLst>
              <a:ext uri="{FF2B5EF4-FFF2-40B4-BE49-F238E27FC236}">
                <a16:creationId xmlns:a16="http://schemas.microsoft.com/office/drawing/2014/main" id="{AB43BC4C-784B-9D0B-22E5-848CA7DFF4AC}"/>
              </a:ext>
            </a:extLst>
          </p:cNvPr>
          <p:cNvSpPr>
            <a:spLocks noGrp="1"/>
          </p:cNvSpPr>
          <p:nvPr>
            <p:ph type="title"/>
          </p:nvPr>
        </p:nvSpPr>
        <p:spPr/>
        <p:txBody>
          <a:bodyPr/>
          <a:lstStyle/>
          <a:p>
            <a:endParaRPr lang="en-US"/>
          </a:p>
        </p:txBody>
      </p:sp>
      <p:sp>
        <p:nvSpPr>
          <p:cNvPr id="9" name="Slide Number Placeholder 8">
            <a:extLst>
              <a:ext uri="{FF2B5EF4-FFF2-40B4-BE49-F238E27FC236}">
                <a16:creationId xmlns:a16="http://schemas.microsoft.com/office/drawing/2014/main" id="{0970E103-BD68-C43E-FA86-D9FC40C366CB}"/>
              </a:ext>
            </a:extLst>
          </p:cNvPr>
          <p:cNvSpPr>
            <a:spLocks noGrp="1"/>
          </p:cNvSpPr>
          <p:nvPr>
            <p:ph type="sldNum" sz="quarter" idx="4"/>
          </p:nvPr>
        </p:nvSpPr>
        <p:spPr/>
        <p:txBody>
          <a:bodyPr/>
          <a:lstStyle/>
          <a:p>
            <a:fld id="{DC503246-BBCE-4F0A-BCDC-08FC4C52637D}" type="slidenum">
              <a:rPr lang="en-US" smtClean="0"/>
              <a:pPr/>
              <a:t>48</a:t>
            </a:fld>
            <a:endParaRPr lang="en-US"/>
          </a:p>
        </p:txBody>
      </p:sp>
    </p:spTree>
    <p:extLst>
      <p:ext uri="{BB962C8B-B14F-4D97-AF65-F5344CB8AC3E}">
        <p14:creationId xmlns:p14="http://schemas.microsoft.com/office/powerpoint/2010/main" val="23153258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03A45A-2239-94C8-99B9-74D1916B9EA5}"/>
              </a:ext>
            </a:extLst>
          </p:cNvPr>
          <p:cNvSpPr txBox="1"/>
          <p:nvPr/>
        </p:nvSpPr>
        <p:spPr>
          <a:xfrm>
            <a:off x="999998" y="431801"/>
            <a:ext cx="10192004" cy="5427191"/>
          </a:xfrm>
          <a:prstGeom prst="rect">
            <a:avLst/>
          </a:prstGeom>
          <a:noFill/>
        </p:spPr>
        <p:txBody>
          <a:bodyPr wrap="square" lIns="60000">
            <a:spAutoFit/>
          </a:bodyPr>
          <a:lstStyle/>
          <a:p>
            <a:pPr algn="ctr" rtl="0"/>
            <a:r>
              <a:rPr lang="en-GB" sz="8000" dirty="0">
                <a:latin typeface="Amazon Ember" panose="020B0603020204020204" pitchFamily="34" charset="0"/>
              </a:rPr>
              <a:t>Around </a:t>
            </a:r>
          </a:p>
          <a:p>
            <a:pPr algn="ctr" rtl="0"/>
            <a:r>
              <a:rPr lang="en-GB" sz="10667" b="1" spc="-79" dirty="0">
                <a:latin typeface="Amazon Ember Display" panose="020F0603020204020204" pitchFamily="34" charset="0"/>
                <a:ea typeface="Amazon Ember Display" panose="020F0603020204020204" pitchFamily="34" charset="0"/>
                <a:cs typeface="Amazon Ember Display" panose="020F0603020204020204" pitchFamily="34" charset="0"/>
              </a:rPr>
              <a:t>120 zettabytes </a:t>
            </a:r>
          </a:p>
          <a:p>
            <a:pPr algn="ctr" rtl="0"/>
            <a:r>
              <a:rPr lang="en-GB" sz="8000" dirty="0">
                <a:latin typeface="Amazon Ember" panose="020B0603020204020204" pitchFamily="34" charset="0"/>
              </a:rPr>
              <a:t>of data will be generated this year</a:t>
            </a:r>
          </a:p>
        </p:txBody>
      </p:sp>
      <p:sp>
        <p:nvSpPr>
          <p:cNvPr id="3" name="TextBox 2">
            <a:extLst>
              <a:ext uri="{FF2B5EF4-FFF2-40B4-BE49-F238E27FC236}">
                <a16:creationId xmlns:a16="http://schemas.microsoft.com/office/drawing/2014/main" id="{15FF735E-2F38-E70F-336A-12944769D139}"/>
              </a:ext>
            </a:extLst>
          </p:cNvPr>
          <p:cNvSpPr txBox="1"/>
          <p:nvPr/>
        </p:nvSpPr>
        <p:spPr>
          <a:xfrm>
            <a:off x="8890000" y="6121400"/>
            <a:ext cx="3585425" cy="502766"/>
          </a:xfrm>
          <a:prstGeom prst="rect">
            <a:avLst/>
          </a:prstGeom>
          <a:noFill/>
        </p:spPr>
        <p:txBody>
          <a:bodyPr wrap="square" lIns="0" rIns="0" rtlCol="0">
            <a:spAutoFit/>
          </a:bodyPr>
          <a:lstStyle/>
          <a:p>
            <a:pPr algn="ctr"/>
            <a:r>
              <a:rPr lang="en-US" sz="2667" b="1" dirty="0"/>
              <a:t>Source: Statista</a:t>
            </a:r>
          </a:p>
        </p:txBody>
      </p:sp>
    </p:spTree>
    <p:extLst>
      <p:ext uri="{BB962C8B-B14F-4D97-AF65-F5344CB8AC3E}">
        <p14:creationId xmlns:p14="http://schemas.microsoft.com/office/powerpoint/2010/main" val="17335426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555491-E388-056D-F78B-1F074C0FA3B3}"/>
              </a:ext>
            </a:extLst>
          </p:cNvPr>
          <p:cNvSpPr txBox="1"/>
          <p:nvPr/>
        </p:nvSpPr>
        <p:spPr>
          <a:xfrm>
            <a:off x="4833112" y="621198"/>
            <a:ext cx="5232400" cy="1939121"/>
          </a:xfrm>
          <a:prstGeom prst="rect">
            <a:avLst/>
          </a:prstGeom>
          <a:noFill/>
        </p:spPr>
        <p:txBody>
          <a:bodyPr wrap="square" rtlCol="0">
            <a:spAutoFit/>
          </a:bodyPr>
          <a:lstStyle/>
          <a:p>
            <a:pPr algn="ctr"/>
            <a:r>
              <a:rPr lang="en-US" sz="12001" dirty="0">
                <a:latin typeface="Amazon Ember" panose="020B0603020204020204" pitchFamily="34" charset="0"/>
                <a:ea typeface="Amazon Ember" panose="020B0603020204020204" pitchFamily="34" charset="0"/>
                <a:cs typeface="Amazon Ember" panose="020B0603020204020204" pitchFamily="34" charset="0"/>
              </a:rPr>
              <a:t>ML</a:t>
            </a:r>
          </a:p>
        </p:txBody>
      </p:sp>
      <p:sp>
        <p:nvSpPr>
          <p:cNvPr id="3" name="TextBox 2">
            <a:extLst>
              <a:ext uri="{FF2B5EF4-FFF2-40B4-BE49-F238E27FC236}">
                <a16:creationId xmlns:a16="http://schemas.microsoft.com/office/drawing/2014/main" id="{8C1EF459-259E-930B-AB34-EAC4620F8E85}"/>
              </a:ext>
            </a:extLst>
          </p:cNvPr>
          <p:cNvSpPr txBox="1"/>
          <p:nvPr/>
        </p:nvSpPr>
        <p:spPr>
          <a:xfrm>
            <a:off x="4600448" y="4128009"/>
            <a:ext cx="5232400" cy="1939121"/>
          </a:xfrm>
          <a:prstGeom prst="rect">
            <a:avLst/>
          </a:prstGeom>
          <a:noFill/>
        </p:spPr>
        <p:txBody>
          <a:bodyPr wrap="square" rtlCol="0">
            <a:spAutoFit/>
          </a:bodyPr>
          <a:lstStyle/>
          <a:p>
            <a:pPr algn="ctr"/>
            <a:r>
              <a:rPr lang="en-US" sz="12001" dirty="0">
                <a:latin typeface="Amazon Ember" panose="020B0603020204020204" pitchFamily="34" charset="0"/>
                <a:ea typeface="Amazon Ember" panose="020B0603020204020204" pitchFamily="34" charset="0"/>
                <a:cs typeface="Amazon Ember" panose="020B0603020204020204" pitchFamily="34" charset="0"/>
              </a:rPr>
              <a:t>Gen AI</a:t>
            </a:r>
          </a:p>
        </p:txBody>
      </p:sp>
      <p:sp>
        <p:nvSpPr>
          <p:cNvPr id="4" name="Down Arrow 3">
            <a:extLst>
              <a:ext uri="{FF2B5EF4-FFF2-40B4-BE49-F238E27FC236}">
                <a16:creationId xmlns:a16="http://schemas.microsoft.com/office/drawing/2014/main" id="{DFA0AD4F-9423-4547-595F-0D892A5A64B1}"/>
              </a:ext>
            </a:extLst>
          </p:cNvPr>
          <p:cNvSpPr/>
          <p:nvPr/>
        </p:nvSpPr>
        <p:spPr>
          <a:xfrm>
            <a:off x="6607048" y="2560319"/>
            <a:ext cx="1219200" cy="14803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87">
              <a:solidFill>
                <a:schemeClr val="tx1"/>
              </a:solidFill>
            </a:endParaRPr>
          </a:p>
        </p:txBody>
      </p:sp>
      <p:sp>
        <p:nvSpPr>
          <p:cNvPr id="6" name="Rectangle 5">
            <a:extLst>
              <a:ext uri="{FF2B5EF4-FFF2-40B4-BE49-F238E27FC236}">
                <a16:creationId xmlns:a16="http://schemas.microsoft.com/office/drawing/2014/main" id="{C8025B71-DA76-CC54-86BF-2F548041143F}"/>
              </a:ext>
            </a:extLst>
          </p:cNvPr>
          <p:cNvSpPr/>
          <p:nvPr/>
        </p:nvSpPr>
        <p:spPr>
          <a:xfrm>
            <a:off x="795528" y="474044"/>
            <a:ext cx="2917952" cy="532325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AI</a:t>
            </a:r>
          </a:p>
        </p:txBody>
      </p:sp>
    </p:spTree>
    <p:extLst>
      <p:ext uri="{BB962C8B-B14F-4D97-AF65-F5344CB8AC3E}">
        <p14:creationId xmlns:p14="http://schemas.microsoft.com/office/powerpoint/2010/main" val="5990741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32E088-EA39-C8B0-7A46-4C87E1034D14}"/>
              </a:ext>
            </a:extLst>
          </p:cNvPr>
          <p:cNvGrpSpPr/>
          <p:nvPr/>
        </p:nvGrpSpPr>
        <p:grpSpPr>
          <a:xfrm>
            <a:off x="3154852" y="570370"/>
            <a:ext cx="5882296" cy="5717261"/>
            <a:chOff x="487924" y="-999057"/>
            <a:chExt cx="9689010" cy="9689010"/>
          </a:xfrm>
        </p:grpSpPr>
        <p:sp>
          <p:nvSpPr>
            <p:cNvPr id="3" name="Oval 2">
              <a:extLst>
                <a:ext uri="{FF2B5EF4-FFF2-40B4-BE49-F238E27FC236}">
                  <a16:creationId xmlns:a16="http://schemas.microsoft.com/office/drawing/2014/main" id="{8265352C-5B46-5C7C-4CBD-8F26DCBDB0A6}"/>
                </a:ext>
              </a:extLst>
            </p:cNvPr>
            <p:cNvSpPr/>
            <p:nvPr/>
          </p:nvSpPr>
          <p:spPr>
            <a:xfrm>
              <a:off x="487924" y="-999057"/>
              <a:ext cx="9689010" cy="9689010"/>
            </a:xfrm>
            <a:prstGeom prst="ellipse">
              <a:avLst/>
            </a:prstGeom>
            <a:solidFill>
              <a:schemeClr val="accent4">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7469">
                <a:defRPr/>
              </a:pPr>
              <a:endParaRPr lang="en-US" sz="703" dirty="0" err="1">
                <a:solidFill>
                  <a:srgbClr val="FFFFFF"/>
                </a:solidFill>
                <a:latin typeface="Amazon Ember Display"/>
              </a:endParaRPr>
            </a:p>
          </p:txBody>
        </p:sp>
        <p:sp>
          <p:nvSpPr>
            <p:cNvPr id="4" name="Rounded Rectangle 3">
              <a:extLst>
                <a:ext uri="{FF2B5EF4-FFF2-40B4-BE49-F238E27FC236}">
                  <a16:creationId xmlns:a16="http://schemas.microsoft.com/office/drawing/2014/main" id="{A434299D-5C64-B8DD-F70F-6CAC3332BEDB}"/>
                </a:ext>
              </a:extLst>
            </p:cNvPr>
            <p:cNvSpPr/>
            <p:nvPr/>
          </p:nvSpPr>
          <p:spPr>
            <a:xfrm>
              <a:off x="2160452" y="517356"/>
              <a:ext cx="6266606" cy="9373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7469">
                <a:defRPr/>
              </a:pPr>
              <a:r>
                <a:rPr lang="en-US" sz="1600" b="1" spc="23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TRADITIONAL ML MODELS</a:t>
              </a:r>
            </a:p>
          </p:txBody>
        </p:sp>
        <p:grpSp>
          <p:nvGrpSpPr>
            <p:cNvPr id="5" name="Group 4">
              <a:extLst>
                <a:ext uri="{FF2B5EF4-FFF2-40B4-BE49-F238E27FC236}">
                  <a16:creationId xmlns:a16="http://schemas.microsoft.com/office/drawing/2014/main" id="{489306BC-D048-73AB-1056-02531A235FD8}"/>
                </a:ext>
              </a:extLst>
            </p:cNvPr>
            <p:cNvGrpSpPr/>
            <p:nvPr/>
          </p:nvGrpSpPr>
          <p:grpSpPr>
            <a:xfrm>
              <a:off x="811201" y="1545124"/>
              <a:ext cx="8991705" cy="4515896"/>
              <a:chOff x="811201" y="1148809"/>
              <a:chExt cx="8991705" cy="4515896"/>
            </a:xfrm>
          </p:grpSpPr>
          <p:sp>
            <p:nvSpPr>
              <p:cNvPr id="6" name="Rounded Rectangle 5">
                <a:extLst>
                  <a:ext uri="{FF2B5EF4-FFF2-40B4-BE49-F238E27FC236}">
                    <a16:creationId xmlns:a16="http://schemas.microsoft.com/office/drawing/2014/main" id="{D37521A2-AD4F-D2DB-8A9A-478D96DC686B}"/>
                  </a:ext>
                </a:extLst>
              </p:cNvPr>
              <p:cNvSpPr/>
              <p:nvPr/>
            </p:nvSpPr>
            <p:spPr>
              <a:xfrm>
                <a:off x="2612340" y="1148809"/>
                <a:ext cx="1681777" cy="4515896"/>
              </a:xfrm>
              <a:prstGeom prst="roundRect">
                <a:avLst>
                  <a:gd name="adj" fmla="val 50000"/>
                </a:avLst>
              </a:prstGeom>
              <a:solidFill>
                <a:schemeClr val="bg1">
                  <a:alpha val="48984"/>
                </a:schemeClr>
              </a:solidFill>
              <a:ln w="381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7469">
                  <a:defRPr/>
                </a:pPr>
                <a:endParaRPr lang="en-US" sz="703" dirty="0" err="1">
                  <a:solidFill>
                    <a:srgbClr val="FFFFFF"/>
                  </a:solidFill>
                  <a:latin typeface="Amazon Ember Display"/>
                </a:endParaRPr>
              </a:p>
            </p:txBody>
          </p:sp>
          <p:sp>
            <p:nvSpPr>
              <p:cNvPr id="7" name="TextBox 6">
                <a:extLst>
                  <a:ext uri="{FF2B5EF4-FFF2-40B4-BE49-F238E27FC236}">
                    <a16:creationId xmlns:a16="http://schemas.microsoft.com/office/drawing/2014/main" id="{9AD6DAC0-B8E2-FCCA-204D-3C0FB75B0B28}"/>
                  </a:ext>
                </a:extLst>
              </p:cNvPr>
              <p:cNvSpPr txBox="1"/>
              <p:nvPr/>
            </p:nvSpPr>
            <p:spPr>
              <a:xfrm>
                <a:off x="2780845" y="1580153"/>
                <a:ext cx="1344763" cy="504094"/>
              </a:xfrm>
              <a:prstGeom prst="rect">
                <a:avLst/>
              </a:prstGeom>
              <a:noFill/>
            </p:spPr>
            <p:txBody>
              <a:bodyPr wrap="square">
                <a:spAutoFit/>
              </a:bodyPr>
              <a:lstStyle/>
              <a:p>
                <a:pPr algn="ctr" defTabSz="361221">
                  <a:defRPr/>
                </a:pPr>
                <a:r>
                  <a:rPr lang="en-US" sz="1333" b="1" dirty="0">
                    <a:latin typeface="Amazon Ember Mono" panose="020B0509020204020204" pitchFamily="49" charset="0"/>
                    <a:ea typeface="Amazon Ember Mono" panose="020B0509020204020204" pitchFamily="49" charset="0"/>
                    <a:cs typeface="Amazon Ember Mono" panose="020B0509020204020204" pitchFamily="49" charset="0"/>
                  </a:rPr>
                  <a:t>Train</a:t>
                </a:r>
              </a:p>
            </p:txBody>
          </p:sp>
          <p:grpSp>
            <p:nvGrpSpPr>
              <p:cNvPr id="8" name="Group 7">
                <a:extLst>
                  <a:ext uri="{FF2B5EF4-FFF2-40B4-BE49-F238E27FC236}">
                    <a16:creationId xmlns:a16="http://schemas.microsoft.com/office/drawing/2014/main" id="{3BBADA37-B18E-22DA-DFAD-C5B26FB084B5}"/>
                  </a:ext>
                </a:extLst>
              </p:cNvPr>
              <p:cNvGrpSpPr/>
              <p:nvPr/>
            </p:nvGrpSpPr>
            <p:grpSpPr>
              <a:xfrm>
                <a:off x="3236423" y="2387517"/>
                <a:ext cx="433610" cy="2395656"/>
                <a:chOff x="2969496" y="2387517"/>
                <a:chExt cx="1012386" cy="2395656"/>
              </a:xfrm>
            </p:grpSpPr>
            <p:cxnSp>
              <p:nvCxnSpPr>
                <p:cNvPr id="49" name="Straight Arrow Connector 48">
                  <a:extLst>
                    <a:ext uri="{FF2B5EF4-FFF2-40B4-BE49-F238E27FC236}">
                      <a16:creationId xmlns:a16="http://schemas.microsoft.com/office/drawing/2014/main" id="{BD6EC882-4D64-39C5-3711-81EDB2CC83A2}"/>
                    </a:ext>
                  </a:extLst>
                </p:cNvPr>
                <p:cNvCxnSpPr>
                  <a:cxnSpLocks/>
                </p:cNvCxnSpPr>
                <p:nvPr/>
              </p:nvCxnSpPr>
              <p:spPr>
                <a:xfrm>
                  <a:off x="2969496" y="3589411"/>
                  <a:ext cx="1012386" cy="0"/>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09D940B-BAA1-A29A-0E0B-3CC7DFD6F8F7}"/>
                    </a:ext>
                  </a:extLst>
                </p:cNvPr>
                <p:cNvCxnSpPr>
                  <a:cxnSpLocks/>
                </p:cNvCxnSpPr>
                <p:nvPr/>
              </p:nvCxnSpPr>
              <p:spPr>
                <a:xfrm flipV="1">
                  <a:off x="2969496" y="2989480"/>
                  <a:ext cx="1012386" cy="4065"/>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033A711-9F40-383E-F9FA-7A6C20D58A84}"/>
                    </a:ext>
                  </a:extLst>
                </p:cNvPr>
                <p:cNvCxnSpPr>
                  <a:cxnSpLocks/>
                </p:cNvCxnSpPr>
                <p:nvPr/>
              </p:nvCxnSpPr>
              <p:spPr>
                <a:xfrm flipV="1">
                  <a:off x="2969496" y="2387517"/>
                  <a:ext cx="1012386" cy="1414"/>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31EE29E-A328-8977-F103-FB500557F35B}"/>
                    </a:ext>
                  </a:extLst>
                </p:cNvPr>
                <p:cNvCxnSpPr>
                  <a:cxnSpLocks/>
                </p:cNvCxnSpPr>
                <p:nvPr/>
              </p:nvCxnSpPr>
              <p:spPr>
                <a:xfrm flipV="1">
                  <a:off x="2969496" y="4779108"/>
                  <a:ext cx="1012386" cy="4065"/>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694616B-19F1-E7CA-409E-DAAA3F4DB595}"/>
                    </a:ext>
                  </a:extLst>
                </p:cNvPr>
                <p:cNvCxnSpPr>
                  <a:cxnSpLocks/>
                </p:cNvCxnSpPr>
                <p:nvPr/>
              </p:nvCxnSpPr>
              <p:spPr>
                <a:xfrm flipV="1">
                  <a:off x="2969496" y="4177146"/>
                  <a:ext cx="1012386" cy="4065"/>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grpSp>
          <p:sp>
            <p:nvSpPr>
              <p:cNvPr id="9" name="Rounded Rectangle 8">
                <a:extLst>
                  <a:ext uri="{FF2B5EF4-FFF2-40B4-BE49-F238E27FC236}">
                    <a16:creationId xmlns:a16="http://schemas.microsoft.com/office/drawing/2014/main" id="{BC723001-19AF-2D9A-3BC5-C141340A1DDF}"/>
                  </a:ext>
                </a:extLst>
              </p:cNvPr>
              <p:cNvSpPr/>
              <p:nvPr/>
            </p:nvSpPr>
            <p:spPr>
              <a:xfrm>
                <a:off x="5209274" y="1148809"/>
                <a:ext cx="1681777" cy="4515896"/>
              </a:xfrm>
              <a:prstGeom prst="roundRect">
                <a:avLst>
                  <a:gd name="adj" fmla="val 50000"/>
                </a:avLst>
              </a:prstGeom>
              <a:solidFill>
                <a:schemeClr val="bg1">
                  <a:alpha val="48984"/>
                </a:schemeClr>
              </a:solidFill>
              <a:ln w="381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7469">
                  <a:defRPr/>
                </a:pPr>
                <a:endParaRPr lang="en-US" sz="703" dirty="0" err="1">
                  <a:solidFill>
                    <a:srgbClr val="FFFFFF"/>
                  </a:solidFill>
                  <a:latin typeface="Amazon Ember Display"/>
                </a:endParaRPr>
              </a:p>
            </p:txBody>
          </p:sp>
          <p:sp>
            <p:nvSpPr>
              <p:cNvPr id="10" name="Rectangle: Rounded Corners 32">
                <a:extLst>
                  <a:ext uri="{FF2B5EF4-FFF2-40B4-BE49-F238E27FC236}">
                    <a16:creationId xmlns:a16="http://schemas.microsoft.com/office/drawing/2014/main" id="{B7957A53-3018-D774-E3F5-E63E81D9E039}"/>
                  </a:ext>
                </a:extLst>
              </p:cNvPr>
              <p:cNvSpPr/>
              <p:nvPr/>
            </p:nvSpPr>
            <p:spPr>
              <a:xfrm>
                <a:off x="6485012" y="2141490"/>
                <a:ext cx="2798136"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1" name="Rectangle: Rounded Corners 33">
                <a:extLst>
                  <a:ext uri="{FF2B5EF4-FFF2-40B4-BE49-F238E27FC236}">
                    <a16:creationId xmlns:a16="http://schemas.microsoft.com/office/drawing/2014/main" id="{AC6F79F7-4B2B-A567-B28F-44094825962F}"/>
                  </a:ext>
                </a:extLst>
              </p:cNvPr>
              <p:cNvSpPr/>
              <p:nvPr/>
            </p:nvSpPr>
            <p:spPr>
              <a:xfrm>
                <a:off x="6485012" y="2739388"/>
                <a:ext cx="3091794"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2" name="Rectangle: Rounded Corners 34">
                <a:extLst>
                  <a:ext uri="{FF2B5EF4-FFF2-40B4-BE49-F238E27FC236}">
                    <a16:creationId xmlns:a16="http://schemas.microsoft.com/office/drawing/2014/main" id="{F8D91CDD-EBCA-292E-71A0-7C735A590AC4}"/>
                  </a:ext>
                </a:extLst>
              </p:cNvPr>
              <p:cNvSpPr/>
              <p:nvPr/>
            </p:nvSpPr>
            <p:spPr>
              <a:xfrm>
                <a:off x="6485010" y="3337286"/>
                <a:ext cx="3317896"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3" name="Rectangle: Rounded Corners 35">
                <a:extLst>
                  <a:ext uri="{FF2B5EF4-FFF2-40B4-BE49-F238E27FC236}">
                    <a16:creationId xmlns:a16="http://schemas.microsoft.com/office/drawing/2014/main" id="{6D602E4E-2ACF-59C4-3BEB-719D9CA6FED6}"/>
                  </a:ext>
                </a:extLst>
              </p:cNvPr>
              <p:cNvSpPr/>
              <p:nvPr/>
            </p:nvSpPr>
            <p:spPr>
              <a:xfrm>
                <a:off x="6485012" y="3935184"/>
                <a:ext cx="3091794"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4" name="Rectangle: Rounded Corners 36">
                <a:extLst>
                  <a:ext uri="{FF2B5EF4-FFF2-40B4-BE49-F238E27FC236}">
                    <a16:creationId xmlns:a16="http://schemas.microsoft.com/office/drawing/2014/main" id="{8768BD46-3CB8-25D2-A8E9-32ECECE41643}"/>
                  </a:ext>
                </a:extLst>
              </p:cNvPr>
              <p:cNvSpPr/>
              <p:nvPr/>
            </p:nvSpPr>
            <p:spPr>
              <a:xfrm>
                <a:off x="6485012" y="4533082"/>
                <a:ext cx="2798136" cy="496118"/>
              </a:xfrm>
              <a:prstGeom prst="roundRect">
                <a:avLst>
                  <a:gd name="adj" fmla="val 50000"/>
                </a:avLst>
              </a:prstGeom>
              <a:gradFill flip="none" rotWithShape="1">
                <a:gsLst>
                  <a:gs pos="0">
                    <a:schemeClr val="accent5"/>
                  </a:gs>
                  <a:gs pos="100000">
                    <a:schemeClr val="accent4"/>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5" name="TextBox 14">
                <a:extLst>
                  <a:ext uri="{FF2B5EF4-FFF2-40B4-BE49-F238E27FC236}">
                    <a16:creationId xmlns:a16="http://schemas.microsoft.com/office/drawing/2014/main" id="{6ABDA97A-4BF1-C05E-18DF-D65E7F07BE5C}"/>
                  </a:ext>
                </a:extLst>
              </p:cNvPr>
              <p:cNvSpPr txBox="1"/>
              <p:nvPr/>
            </p:nvSpPr>
            <p:spPr>
              <a:xfrm>
                <a:off x="5377780" y="1580153"/>
                <a:ext cx="1344763" cy="504094"/>
              </a:xfrm>
              <a:prstGeom prst="rect">
                <a:avLst/>
              </a:prstGeom>
              <a:noFill/>
            </p:spPr>
            <p:txBody>
              <a:bodyPr wrap="square">
                <a:spAutoFit/>
              </a:bodyPr>
              <a:lstStyle/>
              <a:p>
                <a:pPr algn="ctr" defTabSz="361221">
                  <a:defRPr/>
                </a:pPr>
                <a:r>
                  <a:rPr lang="en-US" sz="1333" b="1" dirty="0">
                    <a:latin typeface="Amazon Ember Mono" panose="020B0509020204020204" pitchFamily="49" charset="0"/>
                    <a:ea typeface="Amazon Ember Mono" panose="020B0509020204020204" pitchFamily="49" charset="0"/>
                    <a:cs typeface="Amazon Ember Mono" panose="020B0509020204020204" pitchFamily="49" charset="0"/>
                  </a:rPr>
                  <a:t>Deploy</a:t>
                </a:r>
              </a:p>
            </p:txBody>
          </p:sp>
          <p:sp>
            <p:nvSpPr>
              <p:cNvPr id="16" name="TextBox 15">
                <a:extLst>
                  <a:ext uri="{FF2B5EF4-FFF2-40B4-BE49-F238E27FC236}">
                    <a16:creationId xmlns:a16="http://schemas.microsoft.com/office/drawing/2014/main" id="{AC3ACF61-DBE2-F1B0-5DE2-9D58BA9E809C}"/>
                  </a:ext>
                </a:extLst>
              </p:cNvPr>
              <p:cNvSpPr txBox="1"/>
              <p:nvPr/>
            </p:nvSpPr>
            <p:spPr>
              <a:xfrm>
                <a:off x="7153673" y="1580153"/>
                <a:ext cx="1560429" cy="504094"/>
              </a:xfrm>
              <a:prstGeom prst="rect">
                <a:avLst/>
              </a:prstGeom>
              <a:noFill/>
            </p:spPr>
            <p:txBody>
              <a:bodyPr wrap="square">
                <a:spAutoFit/>
              </a:bodyPr>
              <a:lstStyle/>
              <a:p>
                <a:pPr algn="ctr" defTabSz="361221">
                  <a:defRPr/>
                </a:pPr>
                <a:r>
                  <a:rPr lang="en-US" sz="1333" b="1" dirty="0">
                    <a:latin typeface="Amazon Ember Duospace" panose="020B0509020204020204" pitchFamily="49" charset="0"/>
                    <a:ea typeface="Amazon Ember Duospace" panose="020B0509020204020204" pitchFamily="49" charset="0"/>
                    <a:cs typeface="Amazon Ember Duospace" panose="020B0509020204020204" pitchFamily="49" charset="0"/>
                  </a:rPr>
                  <a:t>Tasks</a:t>
                </a:r>
              </a:p>
            </p:txBody>
          </p:sp>
          <p:grpSp>
            <p:nvGrpSpPr>
              <p:cNvPr id="17" name="Group 16">
                <a:extLst>
                  <a:ext uri="{FF2B5EF4-FFF2-40B4-BE49-F238E27FC236}">
                    <a16:creationId xmlns:a16="http://schemas.microsoft.com/office/drawing/2014/main" id="{C0754B7A-2781-82AD-222A-215D038EDD32}"/>
                  </a:ext>
                </a:extLst>
              </p:cNvPr>
              <p:cNvGrpSpPr/>
              <p:nvPr/>
            </p:nvGrpSpPr>
            <p:grpSpPr>
              <a:xfrm>
                <a:off x="5833357" y="2387517"/>
                <a:ext cx="433610" cy="2395656"/>
                <a:chOff x="2969496" y="2387517"/>
                <a:chExt cx="1012386" cy="2395656"/>
              </a:xfrm>
            </p:grpSpPr>
            <p:cxnSp>
              <p:nvCxnSpPr>
                <p:cNvPr id="44" name="Straight Arrow Connector 43">
                  <a:extLst>
                    <a:ext uri="{FF2B5EF4-FFF2-40B4-BE49-F238E27FC236}">
                      <a16:creationId xmlns:a16="http://schemas.microsoft.com/office/drawing/2014/main" id="{DFC0A625-6F51-88A5-7432-2B302F8DAED1}"/>
                    </a:ext>
                  </a:extLst>
                </p:cNvPr>
                <p:cNvCxnSpPr>
                  <a:cxnSpLocks/>
                </p:cNvCxnSpPr>
                <p:nvPr/>
              </p:nvCxnSpPr>
              <p:spPr>
                <a:xfrm>
                  <a:off x="2969496" y="3589411"/>
                  <a:ext cx="1012386" cy="0"/>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434937F-A7F2-60EB-0AEF-F7677B0BEFB3}"/>
                    </a:ext>
                  </a:extLst>
                </p:cNvPr>
                <p:cNvCxnSpPr>
                  <a:cxnSpLocks/>
                </p:cNvCxnSpPr>
                <p:nvPr/>
              </p:nvCxnSpPr>
              <p:spPr>
                <a:xfrm flipV="1">
                  <a:off x="2969496" y="2989480"/>
                  <a:ext cx="1012386" cy="4065"/>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6A41933-03F9-3D2D-0B0E-3EFFCE0E33A4}"/>
                    </a:ext>
                  </a:extLst>
                </p:cNvPr>
                <p:cNvCxnSpPr>
                  <a:cxnSpLocks/>
                </p:cNvCxnSpPr>
                <p:nvPr/>
              </p:nvCxnSpPr>
              <p:spPr>
                <a:xfrm flipV="1">
                  <a:off x="2969496" y="2387517"/>
                  <a:ext cx="1012386" cy="1414"/>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F58BC9E-CC3B-1521-1E94-5D11D2C2DD37}"/>
                    </a:ext>
                  </a:extLst>
                </p:cNvPr>
                <p:cNvCxnSpPr>
                  <a:cxnSpLocks/>
                </p:cNvCxnSpPr>
                <p:nvPr/>
              </p:nvCxnSpPr>
              <p:spPr>
                <a:xfrm flipV="1">
                  <a:off x="2969496" y="4779108"/>
                  <a:ext cx="1012386" cy="4065"/>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93C2C05-66C6-7F0C-B816-090251D60AF0}"/>
                    </a:ext>
                  </a:extLst>
                </p:cNvPr>
                <p:cNvCxnSpPr>
                  <a:cxnSpLocks/>
                </p:cNvCxnSpPr>
                <p:nvPr/>
              </p:nvCxnSpPr>
              <p:spPr>
                <a:xfrm flipV="1">
                  <a:off x="2969496" y="4177146"/>
                  <a:ext cx="1012386" cy="4065"/>
                </a:xfrm>
                <a:prstGeom prst="straightConnector1">
                  <a:avLst/>
                </a:prstGeom>
                <a:ln w="38100" cap="rnd">
                  <a:solidFill>
                    <a:schemeClr val="tx1"/>
                  </a:solidFill>
                  <a:prstDash val="sysDot"/>
                  <a:round/>
                  <a:tailEnd type="arrow" w="lg" len="med"/>
                </a:ln>
              </p:spPr>
              <p:style>
                <a:lnRef idx="1">
                  <a:schemeClr val="accent1"/>
                </a:lnRef>
                <a:fillRef idx="0">
                  <a:schemeClr val="accent1"/>
                </a:fillRef>
                <a:effectRef idx="0">
                  <a:schemeClr val="accent1"/>
                </a:effectRef>
                <a:fontRef idx="minor">
                  <a:schemeClr val="tx1"/>
                </a:fontRef>
              </p:style>
            </p:cxnSp>
          </p:grpSp>
          <p:sp>
            <p:nvSpPr>
              <p:cNvPr id="18" name="Rectangle: Rounded Corners 32">
                <a:extLst>
                  <a:ext uri="{FF2B5EF4-FFF2-40B4-BE49-F238E27FC236}">
                    <a16:creationId xmlns:a16="http://schemas.microsoft.com/office/drawing/2014/main" id="{48F098AC-99E2-7B42-E01B-D4585A21D077}"/>
                  </a:ext>
                </a:extLst>
              </p:cNvPr>
              <p:cNvSpPr/>
              <p:nvPr/>
            </p:nvSpPr>
            <p:spPr>
              <a:xfrm>
                <a:off x="4114051" y="2141490"/>
                <a:ext cx="1272958" cy="496118"/>
              </a:xfrm>
              <a:prstGeom prst="roundRect">
                <a:avLst>
                  <a:gd name="adj" fmla="val 50000"/>
                </a:avLst>
              </a:prstGeom>
              <a:gradFill flip="none" rotWithShape="1">
                <a:gsLst>
                  <a:gs pos="0">
                    <a:schemeClr val="accent1"/>
                  </a:gs>
                  <a:gs pos="100000">
                    <a:schemeClr val="accent5"/>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9" name="Rectangle: Rounded Corners 33">
                <a:extLst>
                  <a:ext uri="{FF2B5EF4-FFF2-40B4-BE49-F238E27FC236}">
                    <a16:creationId xmlns:a16="http://schemas.microsoft.com/office/drawing/2014/main" id="{3FFDFCA5-72ED-3FA0-C90A-CC4603ABC652}"/>
                  </a:ext>
                </a:extLst>
              </p:cNvPr>
              <p:cNvSpPr/>
              <p:nvPr/>
            </p:nvSpPr>
            <p:spPr>
              <a:xfrm>
                <a:off x="4114051" y="2739388"/>
                <a:ext cx="1272958" cy="496118"/>
              </a:xfrm>
              <a:prstGeom prst="roundRect">
                <a:avLst>
                  <a:gd name="adj" fmla="val 50000"/>
                </a:avLst>
              </a:prstGeom>
              <a:gradFill flip="none" rotWithShape="1">
                <a:gsLst>
                  <a:gs pos="0">
                    <a:schemeClr val="accent1"/>
                  </a:gs>
                  <a:gs pos="100000">
                    <a:schemeClr val="accent5"/>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0" name="Rectangle: Rounded Corners 34">
                <a:extLst>
                  <a:ext uri="{FF2B5EF4-FFF2-40B4-BE49-F238E27FC236}">
                    <a16:creationId xmlns:a16="http://schemas.microsoft.com/office/drawing/2014/main" id="{69BBA885-6BA5-4E9C-19DA-615DDCBC7E61}"/>
                  </a:ext>
                </a:extLst>
              </p:cNvPr>
              <p:cNvSpPr/>
              <p:nvPr/>
            </p:nvSpPr>
            <p:spPr>
              <a:xfrm>
                <a:off x="3875512" y="3337286"/>
                <a:ext cx="1750036" cy="496118"/>
              </a:xfrm>
              <a:prstGeom prst="roundRect">
                <a:avLst>
                  <a:gd name="adj" fmla="val 50000"/>
                </a:avLst>
              </a:prstGeom>
              <a:gradFill flip="none" rotWithShape="1">
                <a:gsLst>
                  <a:gs pos="0">
                    <a:schemeClr val="accent1"/>
                  </a:gs>
                  <a:gs pos="100000">
                    <a:schemeClr val="accent5"/>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ML models</a:t>
                </a:r>
              </a:p>
            </p:txBody>
          </p:sp>
          <p:sp>
            <p:nvSpPr>
              <p:cNvPr id="21" name="Rectangle: Rounded Corners 35">
                <a:extLst>
                  <a:ext uri="{FF2B5EF4-FFF2-40B4-BE49-F238E27FC236}">
                    <a16:creationId xmlns:a16="http://schemas.microsoft.com/office/drawing/2014/main" id="{B609B36B-DBBF-58C2-5ADF-A387B9582241}"/>
                  </a:ext>
                </a:extLst>
              </p:cNvPr>
              <p:cNvSpPr/>
              <p:nvPr/>
            </p:nvSpPr>
            <p:spPr>
              <a:xfrm>
                <a:off x="4114051" y="3935184"/>
                <a:ext cx="1272958" cy="496118"/>
              </a:xfrm>
              <a:prstGeom prst="roundRect">
                <a:avLst>
                  <a:gd name="adj" fmla="val 50000"/>
                </a:avLst>
              </a:prstGeom>
              <a:gradFill flip="none" rotWithShape="1">
                <a:gsLst>
                  <a:gs pos="0">
                    <a:schemeClr val="accent1"/>
                  </a:gs>
                  <a:gs pos="100000">
                    <a:schemeClr val="accent5"/>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2" name="Rectangle: Rounded Corners 36">
                <a:extLst>
                  <a:ext uri="{FF2B5EF4-FFF2-40B4-BE49-F238E27FC236}">
                    <a16:creationId xmlns:a16="http://schemas.microsoft.com/office/drawing/2014/main" id="{C3F49222-2B3C-A465-F952-F9B573355FD6}"/>
                  </a:ext>
                </a:extLst>
              </p:cNvPr>
              <p:cNvSpPr/>
              <p:nvPr/>
            </p:nvSpPr>
            <p:spPr>
              <a:xfrm>
                <a:off x="4114051" y="4533082"/>
                <a:ext cx="1272958" cy="496118"/>
              </a:xfrm>
              <a:prstGeom prst="roundRect">
                <a:avLst>
                  <a:gd name="adj" fmla="val 50000"/>
                </a:avLst>
              </a:prstGeom>
              <a:gradFill flip="none" rotWithShape="1">
                <a:gsLst>
                  <a:gs pos="0">
                    <a:schemeClr val="accent1"/>
                  </a:gs>
                  <a:gs pos="100000">
                    <a:schemeClr val="accent5"/>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grpSp>
            <p:nvGrpSpPr>
              <p:cNvPr id="23" name="Group 22">
                <a:extLst>
                  <a:ext uri="{FF2B5EF4-FFF2-40B4-BE49-F238E27FC236}">
                    <a16:creationId xmlns:a16="http://schemas.microsoft.com/office/drawing/2014/main" id="{1EFA8161-8C7A-54A7-0175-2082503503EB}"/>
                  </a:ext>
                </a:extLst>
              </p:cNvPr>
              <p:cNvGrpSpPr/>
              <p:nvPr/>
            </p:nvGrpSpPr>
            <p:grpSpPr>
              <a:xfrm>
                <a:off x="4666289" y="2387517"/>
                <a:ext cx="189945" cy="2395656"/>
                <a:chOff x="2969496" y="2387517"/>
                <a:chExt cx="1012386" cy="2395656"/>
              </a:xfrm>
            </p:grpSpPr>
            <p:cxnSp>
              <p:nvCxnSpPr>
                <p:cNvPr id="40" name="Straight Arrow Connector 39">
                  <a:extLst>
                    <a:ext uri="{FF2B5EF4-FFF2-40B4-BE49-F238E27FC236}">
                      <a16:creationId xmlns:a16="http://schemas.microsoft.com/office/drawing/2014/main" id="{4743DE60-706A-889D-6DE4-21EF875195A3}"/>
                    </a:ext>
                  </a:extLst>
                </p:cNvPr>
                <p:cNvCxnSpPr>
                  <a:cxnSpLocks/>
                </p:cNvCxnSpPr>
                <p:nvPr/>
              </p:nvCxnSpPr>
              <p:spPr>
                <a:xfrm flipV="1">
                  <a:off x="2969496" y="2989480"/>
                  <a:ext cx="1012386" cy="4065"/>
                </a:xfrm>
                <a:prstGeom prst="straightConnector1">
                  <a:avLst/>
                </a:prstGeom>
                <a:ln w="38100" cap="rnd">
                  <a:solidFill>
                    <a:schemeClr val="tx1"/>
                  </a:solidFill>
                  <a:prstDash val="sysDot"/>
                  <a:roun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75EF5A-AA63-9013-C669-FC9E752FD85E}"/>
                    </a:ext>
                  </a:extLst>
                </p:cNvPr>
                <p:cNvCxnSpPr>
                  <a:cxnSpLocks/>
                </p:cNvCxnSpPr>
                <p:nvPr/>
              </p:nvCxnSpPr>
              <p:spPr>
                <a:xfrm flipV="1">
                  <a:off x="2969496" y="2387517"/>
                  <a:ext cx="1012386" cy="1414"/>
                </a:xfrm>
                <a:prstGeom prst="straightConnector1">
                  <a:avLst/>
                </a:prstGeom>
                <a:ln w="38100" cap="rnd">
                  <a:solidFill>
                    <a:schemeClr val="tx1"/>
                  </a:solidFill>
                  <a:prstDash val="sysDot"/>
                  <a:roun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3AD4850-4DC3-2879-6046-A1B3CED4BB34}"/>
                    </a:ext>
                  </a:extLst>
                </p:cNvPr>
                <p:cNvCxnSpPr>
                  <a:cxnSpLocks/>
                </p:cNvCxnSpPr>
                <p:nvPr/>
              </p:nvCxnSpPr>
              <p:spPr>
                <a:xfrm flipV="1">
                  <a:off x="2969496" y="4779108"/>
                  <a:ext cx="1012386" cy="4065"/>
                </a:xfrm>
                <a:prstGeom prst="straightConnector1">
                  <a:avLst/>
                </a:prstGeom>
                <a:ln w="38100" cap="rnd">
                  <a:solidFill>
                    <a:schemeClr val="tx1"/>
                  </a:solidFill>
                  <a:prstDash val="sysDot"/>
                  <a:roun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17649C-BB10-C853-3D06-8AF3DDB4891F}"/>
                    </a:ext>
                  </a:extLst>
                </p:cNvPr>
                <p:cNvCxnSpPr>
                  <a:cxnSpLocks/>
                </p:cNvCxnSpPr>
                <p:nvPr/>
              </p:nvCxnSpPr>
              <p:spPr>
                <a:xfrm flipV="1">
                  <a:off x="2969496" y="4177146"/>
                  <a:ext cx="1012386" cy="4065"/>
                </a:xfrm>
                <a:prstGeom prst="straightConnector1">
                  <a:avLst/>
                </a:prstGeom>
                <a:ln w="38100" cap="rnd">
                  <a:solidFill>
                    <a:schemeClr val="tx1"/>
                  </a:solidFill>
                  <a:prstDash val="sysDot"/>
                  <a:round/>
                  <a:tailEnd type="none" w="lg" len="med"/>
                </a:ln>
              </p:spPr>
              <p:style>
                <a:lnRef idx="1">
                  <a:schemeClr val="accent1"/>
                </a:lnRef>
                <a:fillRef idx="0">
                  <a:schemeClr val="accent1"/>
                </a:fillRef>
                <a:effectRef idx="0">
                  <a:schemeClr val="accent1"/>
                </a:effectRef>
                <a:fontRef idx="minor">
                  <a:schemeClr val="tx1"/>
                </a:fontRef>
              </p:style>
            </p:cxnSp>
          </p:grpSp>
          <p:sp>
            <p:nvSpPr>
              <p:cNvPr id="24" name="Rectangle: Rounded Corners 32">
                <a:extLst>
                  <a:ext uri="{FF2B5EF4-FFF2-40B4-BE49-F238E27FC236}">
                    <a16:creationId xmlns:a16="http://schemas.microsoft.com/office/drawing/2014/main" id="{9E7D041E-8F30-5A6F-C8B5-85742E115EA5}"/>
                  </a:ext>
                </a:extLst>
              </p:cNvPr>
              <p:cNvSpPr/>
              <p:nvPr/>
            </p:nvSpPr>
            <p:spPr>
              <a:xfrm>
                <a:off x="1348578" y="2141490"/>
                <a:ext cx="1604376" cy="496118"/>
              </a:xfrm>
              <a:prstGeom prst="roundRect">
                <a:avLst>
                  <a:gd name="adj" fmla="val 50000"/>
                </a:avLst>
              </a:prstGeom>
              <a:gradFill flip="none" rotWithShape="1">
                <a:gsLst>
                  <a:gs pos="0">
                    <a:schemeClr val="accent2"/>
                  </a:gs>
                  <a:gs pos="100000">
                    <a:schemeClr val="accent1"/>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700"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5" name="Rectangle: Rounded Corners 33">
                <a:extLst>
                  <a:ext uri="{FF2B5EF4-FFF2-40B4-BE49-F238E27FC236}">
                    <a16:creationId xmlns:a16="http://schemas.microsoft.com/office/drawing/2014/main" id="{5E5D3905-5FFE-9C89-27E8-91F2D657EE9B}"/>
                  </a:ext>
                </a:extLst>
              </p:cNvPr>
              <p:cNvSpPr/>
              <p:nvPr/>
            </p:nvSpPr>
            <p:spPr>
              <a:xfrm>
                <a:off x="1073426" y="2739388"/>
                <a:ext cx="1879528" cy="496118"/>
              </a:xfrm>
              <a:prstGeom prst="roundRect">
                <a:avLst>
                  <a:gd name="adj" fmla="val 50000"/>
                </a:avLst>
              </a:prstGeom>
              <a:gradFill flip="none" rotWithShape="1">
                <a:gsLst>
                  <a:gs pos="0">
                    <a:schemeClr val="accent2"/>
                  </a:gs>
                  <a:gs pos="100000">
                    <a:schemeClr val="accent1"/>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6" name="Rectangle: Rounded Corners 34">
                <a:extLst>
                  <a:ext uri="{FF2B5EF4-FFF2-40B4-BE49-F238E27FC236}">
                    <a16:creationId xmlns:a16="http://schemas.microsoft.com/office/drawing/2014/main" id="{6F7A174F-2FF2-F40C-E6A5-B65D70622474}"/>
                  </a:ext>
                </a:extLst>
              </p:cNvPr>
              <p:cNvSpPr/>
              <p:nvPr/>
            </p:nvSpPr>
            <p:spPr>
              <a:xfrm>
                <a:off x="811201" y="3337286"/>
                <a:ext cx="2141753" cy="496118"/>
              </a:xfrm>
              <a:prstGeom prst="roundRect">
                <a:avLst>
                  <a:gd name="adj" fmla="val 50000"/>
                </a:avLst>
              </a:prstGeom>
              <a:gradFill flip="none" rotWithShape="1">
                <a:gsLst>
                  <a:gs pos="0">
                    <a:schemeClr val="accent2"/>
                  </a:gs>
                  <a:gs pos="100000">
                    <a:schemeClr val="accent1"/>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Labeled data</a:t>
                </a:r>
              </a:p>
            </p:txBody>
          </p:sp>
          <p:sp>
            <p:nvSpPr>
              <p:cNvPr id="27" name="Rectangle: Rounded Corners 35">
                <a:extLst>
                  <a:ext uri="{FF2B5EF4-FFF2-40B4-BE49-F238E27FC236}">
                    <a16:creationId xmlns:a16="http://schemas.microsoft.com/office/drawing/2014/main" id="{7B09A5E6-55B6-8DD0-15C4-455A458BBA9E}"/>
                  </a:ext>
                </a:extLst>
              </p:cNvPr>
              <p:cNvSpPr/>
              <p:nvPr/>
            </p:nvSpPr>
            <p:spPr>
              <a:xfrm>
                <a:off x="1073426" y="3935184"/>
                <a:ext cx="1879528" cy="496118"/>
              </a:xfrm>
              <a:prstGeom prst="roundRect">
                <a:avLst>
                  <a:gd name="adj" fmla="val 50000"/>
                </a:avLst>
              </a:prstGeom>
              <a:gradFill flip="none" rotWithShape="1">
                <a:gsLst>
                  <a:gs pos="0">
                    <a:schemeClr val="accent2"/>
                  </a:gs>
                  <a:gs pos="100000">
                    <a:schemeClr val="accent1"/>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8" name="Rectangle: Rounded Corners 36">
                <a:extLst>
                  <a:ext uri="{FF2B5EF4-FFF2-40B4-BE49-F238E27FC236}">
                    <a16:creationId xmlns:a16="http://schemas.microsoft.com/office/drawing/2014/main" id="{90968CF5-6175-D072-6A15-10FB588E9C40}"/>
                  </a:ext>
                </a:extLst>
              </p:cNvPr>
              <p:cNvSpPr/>
              <p:nvPr/>
            </p:nvSpPr>
            <p:spPr>
              <a:xfrm>
                <a:off x="1348578" y="4533082"/>
                <a:ext cx="1604376" cy="496118"/>
              </a:xfrm>
              <a:prstGeom prst="roundRect">
                <a:avLst>
                  <a:gd name="adj" fmla="val 50000"/>
                </a:avLst>
              </a:prstGeom>
              <a:gradFill flip="none" rotWithShape="1">
                <a:gsLst>
                  <a:gs pos="0">
                    <a:schemeClr val="accent2"/>
                  </a:gs>
                  <a:gs pos="100000">
                    <a:schemeClr val="accent1"/>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361231"/>
                <a:endPar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grpSp>
            <p:nvGrpSpPr>
              <p:cNvPr id="29" name="Group 28">
                <a:extLst>
                  <a:ext uri="{FF2B5EF4-FFF2-40B4-BE49-F238E27FC236}">
                    <a16:creationId xmlns:a16="http://schemas.microsoft.com/office/drawing/2014/main" id="{661F63A7-1EAE-DF9D-8F3E-FBE6455C0B20}"/>
                  </a:ext>
                </a:extLst>
              </p:cNvPr>
              <p:cNvGrpSpPr/>
              <p:nvPr/>
            </p:nvGrpSpPr>
            <p:grpSpPr>
              <a:xfrm>
                <a:off x="1887622" y="2387517"/>
                <a:ext cx="368848" cy="2395656"/>
                <a:chOff x="2015959" y="2387517"/>
                <a:chExt cx="1965923" cy="2395656"/>
              </a:xfrm>
            </p:grpSpPr>
            <p:cxnSp>
              <p:nvCxnSpPr>
                <p:cNvPr id="36" name="Straight Arrow Connector 35">
                  <a:extLst>
                    <a:ext uri="{FF2B5EF4-FFF2-40B4-BE49-F238E27FC236}">
                      <a16:creationId xmlns:a16="http://schemas.microsoft.com/office/drawing/2014/main" id="{ADCC32F5-EEC3-DCA5-4739-2A40B301D329}"/>
                    </a:ext>
                  </a:extLst>
                </p:cNvPr>
                <p:cNvCxnSpPr>
                  <a:cxnSpLocks/>
                </p:cNvCxnSpPr>
                <p:nvPr/>
              </p:nvCxnSpPr>
              <p:spPr>
                <a:xfrm flipV="1">
                  <a:off x="2015959" y="2989480"/>
                  <a:ext cx="1012388" cy="4065"/>
                </a:xfrm>
                <a:prstGeom prst="straightConnector1">
                  <a:avLst/>
                </a:prstGeom>
                <a:ln w="38100" cap="rnd">
                  <a:solidFill>
                    <a:schemeClr val="tx1"/>
                  </a:solidFill>
                  <a:prstDash val="sysDot"/>
                  <a:roun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BE6297B-9F15-6231-C45C-D93DD8855A32}"/>
                    </a:ext>
                  </a:extLst>
                </p:cNvPr>
                <p:cNvCxnSpPr>
                  <a:cxnSpLocks/>
                </p:cNvCxnSpPr>
                <p:nvPr/>
              </p:nvCxnSpPr>
              <p:spPr>
                <a:xfrm flipV="1">
                  <a:off x="2969496" y="2387517"/>
                  <a:ext cx="1012386" cy="1414"/>
                </a:xfrm>
                <a:prstGeom prst="straightConnector1">
                  <a:avLst/>
                </a:prstGeom>
                <a:ln w="38100" cap="rnd">
                  <a:solidFill>
                    <a:schemeClr val="tx1"/>
                  </a:solidFill>
                  <a:prstDash val="sysDot"/>
                  <a:roun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A62A549-F0D9-A725-6A24-1F35B5EE2E66}"/>
                    </a:ext>
                  </a:extLst>
                </p:cNvPr>
                <p:cNvCxnSpPr>
                  <a:cxnSpLocks/>
                </p:cNvCxnSpPr>
                <p:nvPr/>
              </p:nvCxnSpPr>
              <p:spPr>
                <a:xfrm flipV="1">
                  <a:off x="2969496" y="4779108"/>
                  <a:ext cx="1012386" cy="4065"/>
                </a:xfrm>
                <a:prstGeom prst="straightConnector1">
                  <a:avLst/>
                </a:prstGeom>
                <a:ln w="38100" cap="rnd">
                  <a:solidFill>
                    <a:schemeClr val="tx1"/>
                  </a:solidFill>
                  <a:prstDash val="sysDot"/>
                  <a:roun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97C4B19-9742-97E9-020F-2C1E9F55259B}"/>
                    </a:ext>
                  </a:extLst>
                </p:cNvPr>
                <p:cNvCxnSpPr>
                  <a:cxnSpLocks/>
                </p:cNvCxnSpPr>
                <p:nvPr/>
              </p:nvCxnSpPr>
              <p:spPr>
                <a:xfrm flipV="1">
                  <a:off x="2015959" y="4177146"/>
                  <a:ext cx="1012388" cy="4065"/>
                </a:xfrm>
                <a:prstGeom prst="straightConnector1">
                  <a:avLst/>
                </a:prstGeom>
                <a:ln w="38100" cap="rnd">
                  <a:solidFill>
                    <a:schemeClr val="tx1"/>
                  </a:solidFill>
                  <a:prstDash val="sysDot"/>
                  <a:roun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30FDDF5-C3FE-C5B6-BE0C-ABF5B56586A6}"/>
                  </a:ext>
                </a:extLst>
              </p:cNvPr>
              <p:cNvGrpSpPr/>
              <p:nvPr/>
            </p:nvGrpSpPr>
            <p:grpSpPr>
              <a:xfrm>
                <a:off x="6492124" y="2141490"/>
                <a:ext cx="2933134" cy="2887710"/>
                <a:chOff x="6505003" y="2141490"/>
                <a:chExt cx="2933134" cy="2887710"/>
              </a:xfrm>
            </p:grpSpPr>
            <p:sp>
              <p:nvSpPr>
                <p:cNvPr id="31" name="Rectangle: Rounded Corners 32">
                  <a:extLst>
                    <a:ext uri="{FF2B5EF4-FFF2-40B4-BE49-F238E27FC236}">
                      <a16:creationId xmlns:a16="http://schemas.microsoft.com/office/drawing/2014/main" id="{7B6069AC-0E48-0DC1-8A2B-740B6633DDBD}"/>
                    </a:ext>
                  </a:extLst>
                </p:cNvPr>
                <p:cNvSpPr/>
                <p:nvPr/>
              </p:nvSpPr>
              <p:spPr>
                <a:xfrm>
                  <a:off x="6734746" y="2141490"/>
                  <a:ext cx="2473648"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Text</a:t>
                  </a:r>
                  <a:r>
                    <a:rPr lang="en-US" sz="711"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 </a:t>
                  </a: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generation</a:t>
                  </a:r>
                </a:p>
              </p:txBody>
            </p:sp>
            <p:sp>
              <p:nvSpPr>
                <p:cNvPr id="32" name="Rectangle: Rounded Corners 33">
                  <a:extLst>
                    <a:ext uri="{FF2B5EF4-FFF2-40B4-BE49-F238E27FC236}">
                      <a16:creationId xmlns:a16="http://schemas.microsoft.com/office/drawing/2014/main" id="{3590AFA7-97BA-B70B-7453-3330DE7C9224}"/>
                    </a:ext>
                  </a:extLst>
                </p:cNvPr>
                <p:cNvSpPr/>
                <p:nvPr/>
              </p:nvSpPr>
              <p:spPr>
                <a:xfrm>
                  <a:off x="6604944" y="2739388"/>
                  <a:ext cx="2733252"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Summarization</a:t>
                  </a:r>
                </a:p>
              </p:txBody>
            </p:sp>
            <p:sp>
              <p:nvSpPr>
                <p:cNvPr id="33" name="Rectangle: Rounded Corners 34">
                  <a:extLst>
                    <a:ext uri="{FF2B5EF4-FFF2-40B4-BE49-F238E27FC236}">
                      <a16:creationId xmlns:a16="http://schemas.microsoft.com/office/drawing/2014/main" id="{CFBD93B2-4D59-D450-BBB8-D279C767719A}"/>
                    </a:ext>
                  </a:extLst>
                </p:cNvPr>
                <p:cNvSpPr/>
                <p:nvPr/>
              </p:nvSpPr>
              <p:spPr>
                <a:xfrm>
                  <a:off x="6505003" y="3337286"/>
                  <a:ext cx="2933134"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Info extraction</a:t>
                  </a:r>
                </a:p>
              </p:txBody>
            </p:sp>
            <p:sp>
              <p:nvSpPr>
                <p:cNvPr id="34" name="Rectangle: Rounded Corners 35">
                  <a:extLst>
                    <a:ext uri="{FF2B5EF4-FFF2-40B4-BE49-F238E27FC236}">
                      <a16:creationId xmlns:a16="http://schemas.microsoft.com/office/drawing/2014/main" id="{E85625E2-7B45-1E70-046C-1A77E4966119}"/>
                    </a:ext>
                  </a:extLst>
                </p:cNvPr>
                <p:cNvSpPr/>
                <p:nvPr/>
              </p:nvSpPr>
              <p:spPr>
                <a:xfrm>
                  <a:off x="6604944" y="3935184"/>
                  <a:ext cx="2733252"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Q&amp;A</a:t>
                  </a:r>
                </a:p>
              </p:txBody>
            </p:sp>
            <p:sp>
              <p:nvSpPr>
                <p:cNvPr id="35" name="Rectangle: Rounded Corners 36">
                  <a:extLst>
                    <a:ext uri="{FF2B5EF4-FFF2-40B4-BE49-F238E27FC236}">
                      <a16:creationId xmlns:a16="http://schemas.microsoft.com/office/drawing/2014/main" id="{8A194BFA-EFF9-1BA3-A637-F3EE28A7522E}"/>
                    </a:ext>
                  </a:extLst>
                </p:cNvPr>
                <p:cNvSpPr/>
                <p:nvPr/>
              </p:nvSpPr>
              <p:spPr>
                <a:xfrm>
                  <a:off x="6734746" y="4533082"/>
                  <a:ext cx="2473648" cy="496118"/>
                </a:xfrm>
                <a:prstGeom prst="roundRect">
                  <a:avLst>
                    <a:gd name="adj" fmla="val 5000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18062" tIns="18062" rIns="18062" rtlCol="0" anchor="ctr"/>
                <a:lstStyle/>
                <a:p>
                  <a:pPr algn="ctr" defTabSz="361231">
                    <a:defRPr/>
                  </a:pPr>
                  <a:r>
                    <a:rPr lang="en-US" sz="1333" b="1"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rPr>
                    <a:t>Chatbot</a:t>
                  </a:r>
                </a:p>
              </p:txBody>
            </p:sp>
          </p:grpSp>
        </p:grpSp>
      </p:grpSp>
    </p:spTree>
    <p:extLst>
      <p:ext uri="{BB962C8B-B14F-4D97-AF65-F5344CB8AC3E}">
        <p14:creationId xmlns:p14="http://schemas.microsoft.com/office/powerpoint/2010/main" val="40239468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EAEE9-44FE-5641-1749-086A461F7183}"/>
              </a:ext>
            </a:extLst>
          </p:cNvPr>
          <p:cNvSpPr txBox="1"/>
          <p:nvPr/>
        </p:nvSpPr>
        <p:spPr>
          <a:xfrm>
            <a:off x="999998" y="2743200"/>
            <a:ext cx="10192004" cy="1015663"/>
          </a:xfrm>
          <a:prstGeom prst="rect">
            <a:avLst/>
          </a:prstGeom>
          <a:noFill/>
        </p:spPr>
        <p:txBody>
          <a:bodyPr wrap="square" lIns="60000">
            <a:spAutoFit/>
          </a:bodyPr>
          <a:lstStyle/>
          <a:p>
            <a:pPr algn="ctr" rtl="0"/>
            <a:r>
              <a:rPr lang="en-GB" sz="6000" dirty="0">
                <a:latin typeface="Amazon Ember" panose="020B0603020204020204" pitchFamily="34" charset="0"/>
              </a:rPr>
              <a:t>Labelled data</a:t>
            </a:r>
          </a:p>
        </p:txBody>
      </p:sp>
    </p:spTree>
    <p:extLst>
      <p:ext uri="{BB962C8B-B14F-4D97-AF65-F5344CB8AC3E}">
        <p14:creationId xmlns:p14="http://schemas.microsoft.com/office/powerpoint/2010/main" val="17021984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EAEE9-44FE-5641-1749-086A461F7183}"/>
              </a:ext>
            </a:extLst>
          </p:cNvPr>
          <p:cNvSpPr txBox="1"/>
          <p:nvPr/>
        </p:nvSpPr>
        <p:spPr>
          <a:xfrm>
            <a:off x="999998" y="1397000"/>
            <a:ext cx="10192004" cy="1015663"/>
          </a:xfrm>
          <a:prstGeom prst="rect">
            <a:avLst/>
          </a:prstGeom>
          <a:noFill/>
        </p:spPr>
        <p:txBody>
          <a:bodyPr wrap="square" lIns="60000">
            <a:spAutoFit/>
          </a:bodyPr>
          <a:lstStyle/>
          <a:p>
            <a:pPr algn="ctr" rtl="0"/>
            <a:r>
              <a:rPr lang="en-GB" sz="6000" dirty="0">
                <a:latin typeface="Amazon Ember" panose="020B0603020204020204" pitchFamily="34" charset="0"/>
              </a:rPr>
              <a:t>Supervised Learning</a:t>
            </a:r>
          </a:p>
        </p:txBody>
      </p:sp>
    </p:spTree>
    <p:extLst>
      <p:ext uri="{BB962C8B-B14F-4D97-AF65-F5344CB8AC3E}">
        <p14:creationId xmlns:p14="http://schemas.microsoft.com/office/powerpoint/2010/main" val="4205003796"/>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F2428-6C02-4D32-B14D-EBC3389A58AD}">
  <ds:schemaRefs>
    <ds:schemaRef ds:uri="http://schemas.microsoft.com/sharepoint/v3/contenttype/forms"/>
  </ds:schemaRefs>
</ds:datastoreItem>
</file>

<file path=customXml/itemProps2.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11940</TotalTime>
  <Words>4804</Words>
  <Application>Microsoft Macintosh PowerPoint</Application>
  <PresentationFormat>Widescreen</PresentationFormat>
  <Paragraphs>561</Paragraphs>
  <Slides>48</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Amazon Ember</vt:lpstr>
      <vt:lpstr>Amazon Ember Display</vt:lpstr>
      <vt:lpstr>Amazon Ember Display Heavy</vt:lpstr>
      <vt:lpstr>Amazon Ember Display Medium</vt:lpstr>
      <vt:lpstr>Amazon Ember Duospace</vt:lpstr>
      <vt:lpstr>Amazon Ember Light</vt:lpstr>
      <vt:lpstr>Amazon Ember Mono</vt:lpstr>
      <vt:lpstr>Arial</vt:lpstr>
      <vt:lpstr>Calibri</vt:lpstr>
      <vt:lpstr>Wingdings</vt:lpstr>
      <vt:lpstr>AWS Brand Template_Light</vt:lpstr>
      <vt:lpstr>PowerPoint Presentation</vt:lpstr>
      <vt:lpstr>The Building Blocks of Gen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Encinar, Maria</cp:lastModifiedBy>
  <cp:revision>66</cp:revision>
  <cp:lastPrinted>2024-05-01T09:53:53Z</cp:lastPrinted>
  <dcterms:created xsi:type="dcterms:W3CDTF">2023-07-18T17:07:11Z</dcterms:created>
  <dcterms:modified xsi:type="dcterms:W3CDTF">2024-05-13T08:02:21Z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